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 id="2147483681" r:id="rId4"/>
    <p:sldMasterId id="2147483682" r:id="rId5"/>
  </p:sldMasterIdLst>
  <p:notesMasterIdLst>
    <p:notesMasterId r:id="rId247"/>
  </p:notesMasterIdLst>
  <p:sldIdLst>
    <p:sldId id="256" r:id="rId6"/>
    <p:sldId id="922"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923"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915" r:id="rId95"/>
    <p:sldId id="835" r:id="rId96"/>
    <p:sldId id="849" r:id="rId97"/>
    <p:sldId id="916" r:id="rId98"/>
    <p:sldId id="850" r:id="rId99"/>
    <p:sldId id="857" r:id="rId100"/>
    <p:sldId id="917" r:id="rId101"/>
    <p:sldId id="920" r:id="rId102"/>
    <p:sldId id="836" r:id="rId103"/>
    <p:sldId id="869" r:id="rId104"/>
    <p:sldId id="870" r:id="rId105"/>
    <p:sldId id="871" r:id="rId106"/>
    <p:sldId id="875" r:id="rId107"/>
    <p:sldId id="918" r:id="rId108"/>
    <p:sldId id="919" r:id="rId109"/>
    <p:sldId id="343" r:id="rId110"/>
    <p:sldId id="344" r:id="rId111"/>
    <p:sldId id="345" r:id="rId112"/>
    <p:sldId id="346" r:id="rId113"/>
    <p:sldId id="347" r:id="rId114"/>
    <p:sldId id="348" r:id="rId115"/>
    <p:sldId id="349" r:id="rId116"/>
    <p:sldId id="350" r:id="rId117"/>
    <p:sldId id="351" r:id="rId118"/>
    <p:sldId id="352" r:id="rId119"/>
    <p:sldId id="353" r:id="rId120"/>
    <p:sldId id="354" r:id="rId121"/>
    <p:sldId id="355" r:id="rId122"/>
    <p:sldId id="356" r:id="rId123"/>
    <p:sldId id="357" r:id="rId124"/>
    <p:sldId id="358" r:id="rId125"/>
    <p:sldId id="359" r:id="rId126"/>
    <p:sldId id="360" r:id="rId127"/>
    <p:sldId id="361" r:id="rId128"/>
    <p:sldId id="362" r:id="rId129"/>
    <p:sldId id="363" r:id="rId130"/>
    <p:sldId id="364"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382" r:id="rId149"/>
    <p:sldId id="383" r:id="rId150"/>
    <p:sldId id="384" r:id="rId151"/>
    <p:sldId id="385" r:id="rId152"/>
    <p:sldId id="386" r:id="rId153"/>
    <p:sldId id="387" r:id="rId154"/>
    <p:sldId id="388" r:id="rId155"/>
    <p:sldId id="389" r:id="rId156"/>
    <p:sldId id="390" r:id="rId157"/>
    <p:sldId id="391" r:id="rId158"/>
    <p:sldId id="392" r:id="rId159"/>
    <p:sldId id="393" r:id="rId160"/>
    <p:sldId id="394" r:id="rId161"/>
    <p:sldId id="395" r:id="rId162"/>
    <p:sldId id="396" r:id="rId163"/>
    <p:sldId id="397" r:id="rId164"/>
    <p:sldId id="398" r:id="rId165"/>
    <p:sldId id="399" r:id="rId166"/>
    <p:sldId id="400" r:id="rId167"/>
    <p:sldId id="401" r:id="rId168"/>
    <p:sldId id="402" r:id="rId169"/>
    <p:sldId id="403" r:id="rId170"/>
    <p:sldId id="404" r:id="rId171"/>
    <p:sldId id="405" r:id="rId172"/>
    <p:sldId id="406" r:id="rId173"/>
    <p:sldId id="407" r:id="rId174"/>
    <p:sldId id="408" r:id="rId175"/>
    <p:sldId id="409" r:id="rId176"/>
    <p:sldId id="410" r:id="rId177"/>
    <p:sldId id="411" r:id="rId178"/>
    <p:sldId id="412" r:id="rId179"/>
    <p:sldId id="413" r:id="rId180"/>
    <p:sldId id="414" r:id="rId181"/>
    <p:sldId id="415" r:id="rId182"/>
    <p:sldId id="416" r:id="rId183"/>
    <p:sldId id="417" r:id="rId184"/>
    <p:sldId id="418" r:id="rId185"/>
    <p:sldId id="419" r:id="rId186"/>
    <p:sldId id="420" r:id="rId187"/>
    <p:sldId id="421" r:id="rId188"/>
    <p:sldId id="422" r:id="rId189"/>
    <p:sldId id="423" r:id="rId190"/>
    <p:sldId id="424" r:id="rId191"/>
    <p:sldId id="425" r:id="rId192"/>
    <p:sldId id="426" r:id="rId193"/>
    <p:sldId id="427" r:id="rId194"/>
    <p:sldId id="428" r:id="rId195"/>
    <p:sldId id="429" r:id="rId196"/>
    <p:sldId id="430" r:id="rId197"/>
    <p:sldId id="431" r:id="rId198"/>
    <p:sldId id="432" r:id="rId199"/>
    <p:sldId id="433" r:id="rId200"/>
    <p:sldId id="434" r:id="rId201"/>
    <p:sldId id="435" r:id="rId202"/>
    <p:sldId id="436" r:id="rId203"/>
    <p:sldId id="437" r:id="rId204"/>
    <p:sldId id="438" r:id="rId205"/>
    <p:sldId id="439" r:id="rId206"/>
    <p:sldId id="440" r:id="rId207"/>
    <p:sldId id="441" r:id="rId208"/>
    <p:sldId id="442" r:id="rId209"/>
    <p:sldId id="443" r:id="rId210"/>
    <p:sldId id="444" r:id="rId211"/>
    <p:sldId id="445" r:id="rId212"/>
    <p:sldId id="446" r:id="rId213"/>
    <p:sldId id="447" r:id="rId214"/>
    <p:sldId id="448" r:id="rId215"/>
    <p:sldId id="449" r:id="rId216"/>
    <p:sldId id="450" r:id="rId217"/>
    <p:sldId id="451" r:id="rId218"/>
    <p:sldId id="452" r:id="rId219"/>
    <p:sldId id="453" r:id="rId220"/>
    <p:sldId id="454" r:id="rId221"/>
    <p:sldId id="455" r:id="rId222"/>
    <p:sldId id="456" r:id="rId223"/>
    <p:sldId id="457" r:id="rId224"/>
    <p:sldId id="458" r:id="rId225"/>
    <p:sldId id="459" r:id="rId226"/>
    <p:sldId id="460" r:id="rId227"/>
    <p:sldId id="461" r:id="rId228"/>
    <p:sldId id="462" r:id="rId229"/>
    <p:sldId id="463" r:id="rId230"/>
    <p:sldId id="464" r:id="rId231"/>
    <p:sldId id="465" r:id="rId232"/>
    <p:sldId id="466" r:id="rId233"/>
    <p:sldId id="467" r:id="rId234"/>
    <p:sldId id="468" r:id="rId235"/>
    <p:sldId id="469" r:id="rId236"/>
    <p:sldId id="470" r:id="rId237"/>
    <p:sldId id="471" r:id="rId238"/>
    <p:sldId id="472" r:id="rId239"/>
    <p:sldId id="473" r:id="rId240"/>
    <p:sldId id="474" r:id="rId241"/>
    <p:sldId id="475" r:id="rId242"/>
    <p:sldId id="476" r:id="rId243"/>
    <p:sldId id="477" r:id="rId244"/>
    <p:sldId id="478" r:id="rId245"/>
    <p:sldId id="479" r:id="rId246"/>
  </p:sldIdLst>
  <p:sldSz cx="9144000" cy="5143500" type="screen16x9"/>
  <p:notesSz cx="6858000" cy="9144000"/>
  <p:embeddedFontLst>
    <p:embeddedFont>
      <p:font typeface="Calibri" panose="020F0502020204030204" pitchFamily="34" charset="0"/>
      <p:regular r:id="rId248"/>
      <p:bold r:id="rId249"/>
      <p:italic r:id="rId250"/>
      <p:boldItalic r:id="rId251"/>
    </p:embeddedFont>
    <p:embeddedFont>
      <p:font typeface="Comic Sans MS" panose="030F0702030302020204" pitchFamily="66" charset="0"/>
      <p:regular r:id="rId252"/>
      <p:bold r:id="rId253"/>
      <p:italic r:id="rId254"/>
      <p:boldItalic r:id="rId255"/>
    </p:embeddedFont>
    <p:embeddedFont>
      <p:font typeface="Constantia" panose="02030602050306030303" pitchFamily="18" charset="0"/>
      <p:regular r:id="rId256"/>
      <p:bold r:id="rId257"/>
      <p:italic r:id="rId258"/>
      <p:boldItalic r:id="rId259"/>
    </p:embeddedFont>
    <p:embeddedFont>
      <p:font typeface="Libre Baskerville" panose="020B0604020202020204" charset="0"/>
      <p:regular r:id="rId260"/>
      <p:bold r:id="rId261"/>
      <p:italic r:id="rId262"/>
    </p:embeddedFont>
    <p:embeddedFont>
      <p:font typeface="Libre Franklin" panose="00000500000000000000" charset="0"/>
      <p:regular r:id="rId263"/>
      <p:bold r:id="rId264"/>
      <p:italic r:id="rId265"/>
      <p:boldItalic r:id="rId266"/>
    </p:embeddedFont>
    <p:embeddedFont>
      <p:font typeface="Tahoma" panose="020B0604030504040204" pitchFamily="34" charset="0"/>
      <p:regular r:id="rId267"/>
      <p:bold r:id="rId268"/>
    </p:embeddedFont>
    <p:embeddedFont>
      <p:font typeface="Times" panose="02020603050405020304" pitchFamily="18" charset="0"/>
      <p:regular r:id="rId269"/>
      <p:bold r:id="rId270"/>
      <p:italic r:id="rId271"/>
      <p:boldItalic r:id="rId2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72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font" Target="fonts/font21.fntdata"/><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font" Target="fonts/font11.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font" Target="fonts/font1.fntdata"/><Relationship Id="rId269" Type="http://schemas.openxmlformats.org/officeDocument/2006/relationships/font" Target="fonts/font22.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font" Target="fonts/font12.fntdata"/><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font" Target="fonts/font23.fntdata"/><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font" Target="fonts/font2.fntdata"/><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font" Target="fonts/font13.fntdata"/><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font" Target="fonts/font3.fntdata"/><Relationship Id="rId271" Type="http://schemas.openxmlformats.org/officeDocument/2006/relationships/font" Target="fonts/font24.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font" Target="fonts/font14.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font" Target="fonts/font4.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font" Target="fonts/font25.fntdata"/><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font" Target="fonts/font15.fntdata"/><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font" Target="fonts/font5.fntdata"/><Relationship Id="rId273" Type="http://schemas.openxmlformats.org/officeDocument/2006/relationships/presProps" Target="pres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font" Target="fonts/font16.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font" Target="fonts/font6.fntdata"/><Relationship Id="rId274"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font" Target="fonts/font17.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font" Target="fonts/font7.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theme" Target="theme/theme1.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font" Target="fonts/font18.fntdata"/><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font" Target="fonts/font8.fntdata"/><Relationship Id="rId276" Type="http://schemas.openxmlformats.org/officeDocument/2006/relationships/tableStyles" Target="tableStyle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font" Target="fonts/font19.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font" Target="fonts/font9.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font" Target="fonts/font20.fntdata"/><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font" Target="fonts/font10.fntdata"/><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notesMaster" Target="notesMasters/notesMaster1.xml"/><Relationship Id="rId107" Type="http://schemas.openxmlformats.org/officeDocument/2006/relationships/slide" Target="slides/slide102.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704ebbf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8704ebbf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34b6225ce_1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834b6225ce_1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2740A6-843B-45B3-A97B-26BA976CD2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6C256F-4DFB-4187-8204-6D0C5167697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10018" name="Rectangle 2">
            <a:extLst>
              <a:ext uri="{FF2B5EF4-FFF2-40B4-BE49-F238E27FC236}">
                <a16:creationId xmlns:a16="http://schemas.microsoft.com/office/drawing/2014/main" id="{18565100-21F8-441B-9229-31E4407BB087}"/>
              </a:ext>
            </a:extLst>
          </p:cNvPr>
          <p:cNvSpPr>
            <a:spLocks noGrp="1" noRot="1" noChangeAspect="1" noChangeArrowheads="1" noTextEdit="1"/>
          </p:cNvSpPr>
          <p:nvPr>
            <p:ph type="sldImg"/>
          </p:nvPr>
        </p:nvSpPr>
        <p:spPr>
          <a:ln/>
        </p:spPr>
      </p:sp>
      <p:sp>
        <p:nvSpPr>
          <p:cNvPr id="1110019" name="Rectangle 3">
            <a:extLst>
              <a:ext uri="{FF2B5EF4-FFF2-40B4-BE49-F238E27FC236}">
                <a16:creationId xmlns:a16="http://schemas.microsoft.com/office/drawing/2014/main" id="{DAB32E70-F1A8-4B4E-9D00-6CEA4E690B9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053077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834b6225ce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g834b6225c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834b6225ce_1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2" name="Google Shape;1082;g834b6225ce_1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34b6225ce_1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1" name="Google Shape;1091;g834b6225ce_17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34b6225ce_1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8" name="Google Shape;1108;g834b6225ce_17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834b6225ce_1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6" name="Google Shape;1116;g834b6225ce_17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34b6225ce_1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4" name="Google Shape;1124;g834b6225ce_17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834b6225ce_17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2" name="Google Shape;1132;g834b6225ce_17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834b6225ce_17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1" name="Google Shape;1141;g834b6225ce_17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34b6225ce_17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0" name="Google Shape;1150;g834b6225ce_17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34b6225ce_1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834b6225ce_1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834b6225ce_17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834b6225ce_17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34b6225ce_17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8" name="Google Shape;1168;g834b6225ce_17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834b6225ce_17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6" name="Google Shape;1176;g834b6225ce_17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834b6225ce_17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5" name="Google Shape;1185;g834b6225ce_17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834b6225ce_17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4" name="Google Shape;1194;g834b6225ce_17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834b6225ce_17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1" name="Google Shape;1211;g834b6225ce_17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34b6225ce_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0" name="Google Shape;1220;g834b6225ce_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834b6225ce_17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9" name="Google Shape;1229;g834b6225ce_17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834b6225ce_17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8" name="Google Shape;1238;g834b6225ce_17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834b6225ce_17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7" name="Google Shape;1247;g834b6225ce_17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b6225ce_1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834b6225ce_1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34b6225ce_17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6" name="Google Shape;1256;g834b6225ce_17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834b6225ce_17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0" name="Google Shape;1270;g834b6225ce_17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834b6225ce_17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4" name="Google Shape;1284;g834b6225ce_17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834b6225ce_17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8" name="Google Shape;1298;g834b6225ce_17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834b6225ce_17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6" name="Google Shape;1306;g834b6225ce_17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834b6225ce_17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g834b6225ce_17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834b6225ce_17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1" name="Google Shape;1321;g834b6225ce_17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834b6225ce_17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g834b6225ce_17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34b6225ce_17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4" name="Google Shape;1344;g834b6225ce_17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834b6225ce_17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8" name="Google Shape;1358;g834b6225ce_17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34b6225ce_1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834b6225ce_1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834b6225ce_17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2" name="Google Shape;1372;g834b6225ce_17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834b6225ce_17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9" name="Google Shape;1379;g834b6225ce_17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834b6225ce_17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g834b6225ce_17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834b6225ce_17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1" name="Google Shape;1401;g834b6225ce_17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834b6225ce_17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5" name="Google Shape;1415;g834b6225ce_17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834b6225ce_17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4" name="Google Shape;1424;g834b6225ce_17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834b6225ce_17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8" name="Google Shape;1438;g834b6225ce_17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8705d7ee6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2" name="Google Shape;1452;g8705d7ee6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834b6225ce_2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0" name="Google Shape;1460;g834b6225ce_2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834b6225ce_2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8" name="Google Shape;1468;g834b6225ce_2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34b6225ce_1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834b6225ce_1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834b6225ce_2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7" name="Google Shape;1477;g834b6225ce_2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834b6225ce_2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7" name="Google Shape;1487;g834b6225ce_2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834b6225ce_2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g834b6225ce_2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834b6225ce_2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8" name="Google Shape;1508;g834b6225ce_2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834b6225ce_2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8" name="Google Shape;1518;g834b6225ce_2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834b6225ce_2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8" name="Google Shape;1528;g834b6225ce_2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834b6225ce_2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8" name="Google Shape;1538;g834b6225ce_2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834b6225ce_2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g834b6225ce_2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834b6225ce_2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9" name="Google Shape;1559;g834b6225ce_2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834b6225ce_2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9" name="Google Shape;1569;g834b6225ce_2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34b6225ce_1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834b6225ce_1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834b6225ce_2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9" name="Google Shape;1579;g834b6225ce_2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34b6225ce_2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4" name="Google Shape;1594;g834b6225ce_22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834b6225ce_2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7" name="Google Shape;1607;g834b6225ce_2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834b6225ce_2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6" name="Google Shape;1616;g834b6225ce_2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834b6225ce_2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834b6225ce_2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834b6225ce_2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2" name="Google Shape;1632;g834b6225ce_2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834b6225ce_2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9" name="Google Shape;1639;g834b6225ce_2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834b6225ce_2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6" name="Google Shape;1646;g834b6225ce_2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834b6225ce_2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g834b6225ce_2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834b6225ce_2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4" name="Google Shape;1664;g834b6225ce_2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34b6225ce_1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834b6225ce_1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834b6225ce_2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1" name="Google Shape;1671;g834b6225ce_2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834b6225ce_2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834b6225ce_2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834b6225ce_2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7" name="Google Shape;1687;g834b6225ce_2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834b6225ce_2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6" name="Google Shape;1696;g834b6225ce_2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834b6225ce_2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5" name="Google Shape;1705;g834b6225ce_2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834b6225ce_2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4" name="Google Shape;1714;g834b6225ce_2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834b6225ce_2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g834b6225ce_22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834b6225ce_2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0" name="Google Shape;1730;g834b6225ce_2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834b6225ce_2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9" name="Google Shape;1739;g834b6225ce_22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834b6225ce_22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7" name="Google Shape;1757;g834b6225ce_22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34b6225ce_1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834b6225ce_12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834b6225ce_22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4" name="Google Shape;1764;g834b6225ce_2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834b6225ce_22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3" name="Google Shape;1773;g834b6225ce_22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834b6225ce_22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3" name="Google Shape;1783;g834b6225ce_2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834b6225ce_22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1" name="Google Shape;1801;g834b6225ce_22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834b6225ce_22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1" name="Google Shape;1811;g834b6225ce_2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34b6225ce_22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9" name="Google Shape;1829;g834b6225ce_22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834b6225ce_22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g834b6225ce_22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834b6225ce_2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834b6225ce_22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834b6225ce_2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g834b6225ce_22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834b6225ce_22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6" name="Google Shape;1876;g834b6225ce_22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34b6225ce_12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834b6225ce_1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834b6225ce_22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1" name="Google Shape;1891;g834b6225ce_22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834b6225ce_22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1" name="Google Shape;1901;g834b6225ce_22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834b6225ce_22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9" name="Google Shape;1919;g834b6225ce_22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834b6225ce_22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7" name="Google Shape;1937;g834b6225ce_22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834b6225ce_22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5" name="Google Shape;1945;g834b6225ce_22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834b6225ce_22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5" name="Google Shape;1955;g834b6225ce_22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834b6225ce_22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4" name="Google Shape;1964;g834b6225ce_22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834b6225ce_22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3" name="Google Shape;1973;g834b6225ce_22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834b6225ce_22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3" name="Google Shape;1983;g834b6225ce_22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834b6225ce_22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3" name="Google Shape;1993;g834b6225ce_22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34b6225ce_1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834b6225ce_12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834b6225ce_22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0" name="Google Shape;2000;g834b6225ce_22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g834b6225ce_22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8" name="Google Shape;2008;g834b6225ce_22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834b6225ce_22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7" name="Google Shape;2017;g834b6225ce_22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834b6225ce_22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7" name="Google Shape;2027;g834b6225ce_22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834b6225ce_22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7" name="Google Shape;2037;g834b6225ce_22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834b6225ce_22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834b6225ce_22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834b6225ce_22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8" name="Google Shape;2058;g834b6225ce_22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834b6225ce_22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8" name="Google Shape;2068;g834b6225ce_22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834b6225ce_22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8" name="Google Shape;2078;g834b6225ce_2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834b6225ce_22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8" name="Google Shape;2088;g834b6225ce_22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e47c457f9cc6ae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9e47c457f9cc6ae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34b6225ce_12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834b6225ce_1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34b6225ce_22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g834b6225ce_22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834b6225ce_22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834b6225ce_22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834b6225ce_22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8" name="Google Shape;2118;g834b6225ce_22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834b6225ce_22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6" name="Google Shape;2136;g834b6225ce_2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834b6225ce_22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6" name="Google Shape;2146;g834b6225ce_22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834b6225ce_22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6" name="Google Shape;2156;g834b6225ce_2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34b6225ce_22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4" name="Google Shape;2174;g834b6225ce_22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834b6225ce_22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5" name="Google Shape;2185;g834b6225ce_22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834b6225ce_22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5" name="Google Shape;2195;g834b6225ce_22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834b6225ce_22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5" name="Google Shape;2205;g834b6225ce_22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34b6225ce_12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834b6225ce_12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834b6225ce_22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5" name="Google Shape;2215;g834b6225ce_22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834b6225ce_22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3" name="Google Shape;2223;g834b6225ce_22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834b6225ce_22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8" name="Google Shape;2228;g834b6225ce_22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834b6225ce_2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4" name="Google Shape;2234;g834b6225ce_2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834b6225ce_22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1" name="Google Shape;2241;g834b6225ce_22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834b6225ce_22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1" name="Google Shape;2251;g834b6225ce_22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34b6225ce_22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1" name="Google Shape;2261;g834b6225ce_22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834b6225ce_2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8" name="Google Shape;2268;g834b6225ce_2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834b6225ce_22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8" name="Google Shape;2278;g834b6225ce_22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834b6225ce_22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3" name="Google Shape;2293;g834b6225ce_22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34b6225ce_12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834b6225ce_12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834b6225ce_22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0" name="Google Shape;2300;g834b6225ce_22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834b6225ce_22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0" name="Google Shape;2310;g834b6225ce_22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34b6225ce_22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6" name="Google Shape;2316;g834b6225ce_22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834b6225ce_22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2" name="Google Shape;2322;g834b6225ce_2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834b6225ce_22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8" name="Google Shape;2328;g834b6225ce_22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34b6225ce_22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8" name="Google Shape;2338;g834b6225ce_22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834b6225ce_22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8" name="Google Shape;2348;g834b6225ce_22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834b6225ce_22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7" name="Google Shape;2357;g834b6225ce_22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34b6225ce_22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7" name="Google Shape;2367;g834b6225ce_22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834b6225ce_22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5" name="Google Shape;2385;g834b6225ce_22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34b6225ce_12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834b6225ce_12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34b6225ce_22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1" name="Google Shape;2401;g834b6225ce_22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834b6225ce_22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7" name="Google Shape;2417;g834b6225ce_22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834b6225ce_22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5" name="Google Shape;2435;g834b6225ce_22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834b6225ce_22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0" name="Google Shape;2450;g834b6225ce_22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834b6225ce_22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5" name="Google Shape;2465;g834b6225ce_2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834b6225ce_22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3" name="Google Shape;2483;g834b6225ce_22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834b6225ce_22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3" name="Google Shape;2493;g834b6225ce_22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b6225ce_12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834b6225ce_12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e47c457f9cc6ae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9e47c457f9cc6a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34b6225ce_12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834b6225ce_12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34b6225ce_12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834b6225ce_12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34b6225ce_12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834b6225ce_12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34b6225ce_12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834b6225ce_1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34b6225c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34b6225ce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4b6225ce_12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834b6225ce_12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4b6225ce_1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834b6225ce_12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4b6225ce_12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834b6225ce_1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4b6225ce_12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834b6225ce_12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4b6225ce_12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834b6225ce_12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4b6225ce_12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834b6225ce_12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34b6225ce_12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834b6225ce_12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34b6225ce_12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834b6225ce_12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34b6225ce_1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g834b6225ce_12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34b6225ce_12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834b6225ce_12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34b6225ce_1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834b6225ce_1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34b6225ce_12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g834b6225ce_12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34b6225ce_12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834b6225ce_12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834b6225ce_12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834b6225ce_12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34b6225ce_12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g834b6225ce_12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34b6225ce_12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834b6225ce_1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834b6225ce_12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834b6225ce_12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834b6225ce_12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834b6225ce_12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34b6225ce_12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834b6225ce_12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34b6225ce_12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834b6225ce_12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34b6225ce_12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g834b6225ce_12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34b6225ce_1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834b6225ce_1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34b6225ce_1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834b6225ce_1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34b6225ce_12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g834b6225ce_12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834b6225ce_12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834b6225ce_12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34b6225ce_12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g834b6225ce_12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834b6225ce_12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834b6225ce_12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834b6225ce_12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834b6225ce_12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34b6225ce_12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834b6225ce_12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834b6225ce_12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2" name="Google Shape;722;g834b6225ce_1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34b6225ce_12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0" name="Google Shape;730;g834b6225ce_12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34b6225ce_12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834b6225ce_12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34b6225ce_1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834b6225ce_1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834b6225ce_12_1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7" name="Google Shape;747;g834b6225ce_12_1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834b6225ce_12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g834b6225ce_12_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834b6225ce_12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834b6225ce_1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34b6225ce_12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834b6225ce_12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34b6225ce_12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g834b6225ce_12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834b6225ce_12_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8" name="Google Shape;798;g834b6225ce_12_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834b6225ce_12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834b6225ce_12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834b6225ce_12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2" name="Google Shape;832;g834b6225ce_12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34b6225ce_12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834b6225ce_12_1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34b6225ce_12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g834b6225ce_12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34b6225ce_1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834b6225ce_1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834b6225ce_12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834b6225ce_12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34b6225ce_12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g834b6225ce_12_1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e47c457f9cc6ae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9e47c457f9cc6ae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9e47c457f9cc6ae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7" name="Google Shape;897;g9e47c457f9cc6ae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8725ba407d_2_0: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76</a:t>
            </a:fld>
            <a:endParaRPr/>
          </a:p>
        </p:txBody>
      </p:sp>
      <p:sp>
        <p:nvSpPr>
          <p:cNvPr id="903" name="Google Shape;903;g8725ba407d_2_0: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76</a:t>
            </a:fld>
            <a:endParaRPr/>
          </a:p>
        </p:txBody>
      </p:sp>
      <p:sp>
        <p:nvSpPr>
          <p:cNvPr id="904" name="Google Shape;904;g8725ba407d_2_0: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05" name="Google Shape;905;g8725ba407d_2_0: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06" name="Google Shape;906;g8725ba407d_2_0: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725ba407d_2_15: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77</a:t>
            </a:fld>
            <a:endParaRPr/>
          </a:p>
        </p:txBody>
      </p:sp>
      <p:sp>
        <p:nvSpPr>
          <p:cNvPr id="917" name="Google Shape;917;g8725ba407d_2_15: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77</a:t>
            </a:fld>
            <a:endParaRPr/>
          </a:p>
        </p:txBody>
      </p:sp>
      <p:sp>
        <p:nvSpPr>
          <p:cNvPr id="918" name="Google Shape;918;g8725ba407d_2_15: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19" name="Google Shape;919;g8725ba407d_2_15: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20" name="Google Shape;920;g8725ba407d_2_15:notes"/>
          <p:cNvSpPr>
            <a:spLocks noGrp="1" noRot="1" noChangeAspect="1"/>
          </p:cNvSpPr>
          <p:nvPr>
            <p:ph type="sldImg" idx="2"/>
          </p:nvPr>
        </p:nvSpPr>
        <p:spPr>
          <a:xfrm>
            <a:off x="382587" y="685800"/>
            <a:ext cx="608330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8725ba407d_2_41: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78</a:t>
            </a:fld>
            <a:endParaRPr/>
          </a:p>
        </p:txBody>
      </p:sp>
      <p:sp>
        <p:nvSpPr>
          <p:cNvPr id="926" name="Google Shape;926;g8725ba407d_2_41: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78</a:t>
            </a:fld>
            <a:endParaRPr/>
          </a:p>
        </p:txBody>
      </p:sp>
      <p:sp>
        <p:nvSpPr>
          <p:cNvPr id="927" name="Google Shape;927;g8725ba407d_2_41: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28" name="Google Shape;928;g8725ba407d_2_41: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29" name="Google Shape;929;g8725ba407d_2_41: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725ba407d_2_56: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79</a:t>
            </a:fld>
            <a:endParaRPr/>
          </a:p>
        </p:txBody>
      </p:sp>
      <p:sp>
        <p:nvSpPr>
          <p:cNvPr id="942" name="Google Shape;942;g8725ba407d_2_56: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79</a:t>
            </a:fld>
            <a:endParaRPr/>
          </a:p>
        </p:txBody>
      </p:sp>
      <p:sp>
        <p:nvSpPr>
          <p:cNvPr id="943" name="Google Shape;943;g8725ba407d_2_5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44" name="Google Shape;944;g8725ba407d_2_56: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45" name="Google Shape;945;g8725ba407d_2_56: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8725ba407d_2_72: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80</a:t>
            </a:fld>
            <a:endParaRPr/>
          </a:p>
        </p:txBody>
      </p:sp>
      <p:sp>
        <p:nvSpPr>
          <p:cNvPr id="952" name="Google Shape;952;g8725ba407d_2_72: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80</a:t>
            </a:fld>
            <a:endParaRPr/>
          </a:p>
        </p:txBody>
      </p:sp>
      <p:sp>
        <p:nvSpPr>
          <p:cNvPr id="953" name="Google Shape;953;g8725ba407d_2_7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54" name="Google Shape;954;g8725ba407d_2_72: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5" name="Google Shape;955;g8725ba407d_2_72:notes"/>
          <p:cNvSpPr>
            <a:spLocks noGrp="1" noRot="1" noChangeAspect="1"/>
          </p:cNvSpPr>
          <p:nvPr>
            <p:ph type="sldImg" idx="2"/>
          </p:nvPr>
        </p:nvSpPr>
        <p:spPr>
          <a:xfrm>
            <a:off x="382587" y="685800"/>
            <a:ext cx="608330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8725ba407d_2_79: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81</a:t>
            </a:fld>
            <a:endParaRPr/>
          </a:p>
        </p:txBody>
      </p:sp>
      <p:sp>
        <p:nvSpPr>
          <p:cNvPr id="960" name="Google Shape;960;g8725ba407d_2_79: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81</a:t>
            </a:fld>
            <a:endParaRPr/>
          </a:p>
        </p:txBody>
      </p:sp>
      <p:sp>
        <p:nvSpPr>
          <p:cNvPr id="961" name="Google Shape;961;g8725ba407d_2_79: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62" name="Google Shape;962;g8725ba407d_2_79: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63" name="Google Shape;963;g8725ba407d_2_79:notes"/>
          <p:cNvSpPr>
            <a:spLocks noGrp="1" noRot="1" noChangeAspect="1"/>
          </p:cNvSpPr>
          <p:nvPr>
            <p:ph type="sldImg" idx="2"/>
          </p:nvPr>
        </p:nvSpPr>
        <p:spPr>
          <a:xfrm>
            <a:off x="382587" y="685800"/>
            <a:ext cx="608330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34b6225ce_1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834b6225ce_1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8725ba407d_2_93: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82</a:t>
            </a:fld>
            <a:endParaRPr/>
          </a:p>
        </p:txBody>
      </p:sp>
      <p:sp>
        <p:nvSpPr>
          <p:cNvPr id="975" name="Google Shape;975;g8725ba407d_2_93: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82</a:t>
            </a:fld>
            <a:endParaRPr/>
          </a:p>
        </p:txBody>
      </p:sp>
      <p:sp>
        <p:nvSpPr>
          <p:cNvPr id="976" name="Google Shape;976;g8725ba407d_2_93: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77" name="Google Shape;977;g8725ba407d_2_93: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78" name="Google Shape;978;g8725ba407d_2_93: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8725ba407d_2_121: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83</a:t>
            </a:fld>
            <a:endParaRPr/>
          </a:p>
        </p:txBody>
      </p:sp>
      <p:sp>
        <p:nvSpPr>
          <p:cNvPr id="985" name="Google Shape;985;g8725ba407d_2_121: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83</a:t>
            </a:fld>
            <a:endParaRPr/>
          </a:p>
        </p:txBody>
      </p:sp>
      <p:sp>
        <p:nvSpPr>
          <p:cNvPr id="986" name="Google Shape;986;g8725ba407d_2_121: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87" name="Google Shape;987;g8725ba407d_2_121: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8" name="Google Shape;988;g8725ba407d_2_121:notes"/>
          <p:cNvSpPr>
            <a:spLocks noGrp="1" noRot="1" noChangeAspect="1"/>
          </p:cNvSpPr>
          <p:nvPr>
            <p:ph type="sldImg" idx="2"/>
          </p:nvPr>
        </p:nvSpPr>
        <p:spPr>
          <a:xfrm>
            <a:off x="382587" y="685800"/>
            <a:ext cx="608330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8725ba407d_2_129: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84</a:t>
            </a:fld>
            <a:endParaRPr/>
          </a:p>
        </p:txBody>
      </p:sp>
      <p:sp>
        <p:nvSpPr>
          <p:cNvPr id="994" name="Google Shape;994;g8725ba407d_2_129: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84</a:t>
            </a:fld>
            <a:endParaRPr/>
          </a:p>
        </p:txBody>
      </p:sp>
      <p:sp>
        <p:nvSpPr>
          <p:cNvPr id="995" name="Google Shape;995;g8725ba407d_2_129: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996" name="Google Shape;996;g8725ba407d_2_129: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97" name="Google Shape;997;g8725ba407d_2_129: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8725ba407d_2_165: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85</a:t>
            </a:fld>
            <a:endParaRPr/>
          </a:p>
        </p:txBody>
      </p:sp>
      <p:sp>
        <p:nvSpPr>
          <p:cNvPr id="1006" name="Google Shape;1006;g8725ba407d_2_165: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85</a:t>
            </a:fld>
            <a:endParaRPr/>
          </a:p>
        </p:txBody>
      </p:sp>
      <p:sp>
        <p:nvSpPr>
          <p:cNvPr id="1007" name="Google Shape;1007;g8725ba407d_2_165: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1008" name="Google Shape;1008;g8725ba407d_2_165: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g8725ba407d_2_165: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8725ba407d_2_182:notes"/>
          <p:cNvSpPr txBox="1"/>
          <p:nvPr/>
        </p:nvSpPr>
        <p:spPr>
          <a:xfrm>
            <a:off x="3884612" y="8685212"/>
            <a:ext cx="2962275" cy="44767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86</a:t>
            </a:fld>
            <a:endParaRPr/>
          </a:p>
        </p:txBody>
      </p:sp>
      <p:sp>
        <p:nvSpPr>
          <p:cNvPr id="1024" name="Google Shape;1024;g8725ba407d_2_182:notes"/>
          <p:cNvSpPr txBox="1"/>
          <p:nvPr/>
        </p:nvSpPr>
        <p:spPr>
          <a:xfrm>
            <a:off x="3884612" y="8685212"/>
            <a:ext cx="2967037" cy="452437"/>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a:solidFill>
                  <a:srgbClr val="000000"/>
                </a:solidFill>
                <a:latin typeface="Times New Roman"/>
                <a:ea typeface="Times New Roman"/>
                <a:cs typeface="Times New Roman"/>
                <a:sym typeface="Times New Roman"/>
              </a:rPr>
              <a:t>86</a:t>
            </a:fld>
            <a:endParaRPr/>
          </a:p>
        </p:txBody>
      </p:sp>
      <p:sp>
        <p:nvSpPr>
          <p:cNvPr id="1025" name="Google Shape;1025;g8725ba407d_2_18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1026" name="Google Shape;1026;g8725ba407d_2_182:notes"/>
          <p:cNvSpPr txBox="1">
            <a:spLocks noGrp="1"/>
          </p:cNvSpPr>
          <p:nvPr>
            <p:ph type="body" idx="1"/>
          </p:nvPr>
        </p:nvSpPr>
        <p:spPr>
          <a:xfrm>
            <a:off x="685800" y="4343400"/>
            <a:ext cx="5478462" cy="41068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27" name="Google Shape;1027;g8725ba407d_2_182: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8725ba407d_2_198:notes"/>
          <p:cNvSpPr txBox="1">
            <a:spLocks noGrp="1"/>
          </p:cNvSpPr>
          <p:nvPr>
            <p:ph type="body" idx="1"/>
          </p:nvPr>
        </p:nvSpPr>
        <p:spPr>
          <a:xfrm>
            <a:off x="685800" y="4343400"/>
            <a:ext cx="5476875" cy="4105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1" name="Google Shape;1041;g8725ba407d_2_198: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8725ba407d_2_207:notes"/>
          <p:cNvSpPr txBox="1">
            <a:spLocks noGrp="1"/>
          </p:cNvSpPr>
          <p:nvPr>
            <p:ph type="body" idx="1"/>
          </p:nvPr>
        </p:nvSpPr>
        <p:spPr>
          <a:xfrm>
            <a:off x="685800" y="4343400"/>
            <a:ext cx="5476875" cy="4105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0" name="Google Shape;1050;g8725ba407d_2_207:notes"/>
          <p:cNvSpPr>
            <a:spLocks noGrp="1" noRot="1" noChangeAspect="1"/>
          </p:cNvSpPr>
          <p:nvPr>
            <p:ph type="sldImg" idx="2"/>
          </p:nvPr>
        </p:nvSpPr>
        <p:spPr>
          <a:xfrm>
            <a:off x="384175" y="685800"/>
            <a:ext cx="6080125"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8725ba407d_2_221:notes"/>
          <p:cNvSpPr txBox="1">
            <a:spLocks noGrp="1"/>
          </p:cNvSpPr>
          <p:nvPr>
            <p:ph type="body" idx="1"/>
          </p:nvPr>
        </p:nvSpPr>
        <p:spPr>
          <a:xfrm>
            <a:off x="685800" y="4343400"/>
            <a:ext cx="5476875" cy="4105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5" name="Google Shape;1065;g8725ba407d_2_221:notes"/>
          <p:cNvSpPr>
            <a:spLocks noGrp="1" noRot="1" noChangeAspect="1"/>
          </p:cNvSpPr>
          <p:nvPr>
            <p:ph type="sldImg" idx="2"/>
          </p:nvPr>
        </p:nvSpPr>
        <p:spPr>
          <a:xfrm>
            <a:off x="382587" y="685800"/>
            <a:ext cx="6083300" cy="34194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FF578CD-1B8F-4DD2-9FD0-DF2B04B8D34C}"/>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AA4ECE-1C8D-4F8C-9799-C1D69D627DA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243138" name="Rectangle 2">
            <a:extLst>
              <a:ext uri="{FF2B5EF4-FFF2-40B4-BE49-F238E27FC236}">
                <a16:creationId xmlns:a16="http://schemas.microsoft.com/office/drawing/2014/main" id="{5D1B8C26-0AFB-4B69-B3DE-4AE5CAF28BF5}"/>
              </a:ext>
            </a:extLst>
          </p:cNvPr>
          <p:cNvSpPr>
            <a:spLocks noGrp="1" noRot="1" noChangeAspect="1" noChangeArrowheads="1" noTextEdit="1"/>
          </p:cNvSpPr>
          <p:nvPr>
            <p:ph type="sldImg"/>
          </p:nvPr>
        </p:nvSpPr>
        <p:spPr>
          <a:ln/>
        </p:spPr>
      </p:sp>
      <p:sp>
        <p:nvSpPr>
          <p:cNvPr id="1243139" name="Rectangle 3">
            <a:extLst>
              <a:ext uri="{FF2B5EF4-FFF2-40B4-BE49-F238E27FC236}">
                <a16:creationId xmlns:a16="http://schemas.microsoft.com/office/drawing/2014/main" id="{EDCCA594-F991-4470-850A-5D4B8AE1F0B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2DD3835-807F-4E70-8ACF-32BC976FAF7A}"/>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52BBEA-1140-4A31-997F-247617CD3ED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79298" name="Rectangle 2">
            <a:extLst>
              <a:ext uri="{FF2B5EF4-FFF2-40B4-BE49-F238E27FC236}">
                <a16:creationId xmlns:a16="http://schemas.microsoft.com/office/drawing/2014/main" id="{4A10D6C6-DD6F-46FE-AF1E-B9BC77C3EADA}"/>
              </a:ext>
            </a:extLst>
          </p:cNvPr>
          <p:cNvSpPr>
            <a:spLocks noGrp="1" noRot="1" noChangeAspect="1" noChangeArrowheads="1" noTextEdit="1"/>
          </p:cNvSpPr>
          <p:nvPr>
            <p:ph type="sldImg"/>
          </p:nvPr>
        </p:nvSpPr>
        <p:spPr>
          <a:ln/>
        </p:spPr>
      </p:sp>
      <p:sp>
        <p:nvSpPr>
          <p:cNvPr id="1079299" name="Rectangle 3">
            <a:extLst>
              <a:ext uri="{FF2B5EF4-FFF2-40B4-BE49-F238E27FC236}">
                <a16:creationId xmlns:a16="http://schemas.microsoft.com/office/drawing/2014/main" id="{ED594DD0-5794-4A37-9E7E-8B552544155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4b6225ce_1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834b6225ce_1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90CCCE-D728-4244-AA90-96FD935B5A3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BC5426-E73B-41BE-96D1-DECB386CC75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07970" name="Rectangle 2">
            <a:extLst>
              <a:ext uri="{FF2B5EF4-FFF2-40B4-BE49-F238E27FC236}">
                <a16:creationId xmlns:a16="http://schemas.microsoft.com/office/drawing/2014/main" id="{07159284-AAFD-419F-BC3A-20B8C711CEC5}"/>
              </a:ext>
            </a:extLst>
          </p:cNvPr>
          <p:cNvSpPr>
            <a:spLocks noGrp="1" noRot="1" noChangeAspect="1" noChangeArrowheads="1" noTextEdit="1"/>
          </p:cNvSpPr>
          <p:nvPr>
            <p:ph type="sldImg"/>
          </p:nvPr>
        </p:nvSpPr>
        <p:spPr>
          <a:ln/>
        </p:spPr>
      </p:sp>
      <p:sp>
        <p:nvSpPr>
          <p:cNvPr id="1107971" name="Rectangle 3">
            <a:extLst>
              <a:ext uri="{FF2B5EF4-FFF2-40B4-BE49-F238E27FC236}">
                <a16:creationId xmlns:a16="http://schemas.microsoft.com/office/drawing/2014/main" id="{98D19FAF-224B-4C62-A436-FFC7EC83FBC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2740A6-843B-45B3-A97B-26BA976CD2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6C256F-4DFB-4187-8204-6D0C5167697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10018" name="Rectangle 2">
            <a:extLst>
              <a:ext uri="{FF2B5EF4-FFF2-40B4-BE49-F238E27FC236}">
                <a16:creationId xmlns:a16="http://schemas.microsoft.com/office/drawing/2014/main" id="{18565100-21F8-441B-9229-31E4407BB087}"/>
              </a:ext>
            </a:extLst>
          </p:cNvPr>
          <p:cNvSpPr>
            <a:spLocks noGrp="1" noRot="1" noChangeAspect="1" noChangeArrowheads="1" noTextEdit="1"/>
          </p:cNvSpPr>
          <p:nvPr>
            <p:ph type="sldImg"/>
          </p:nvPr>
        </p:nvSpPr>
        <p:spPr>
          <a:ln/>
        </p:spPr>
      </p:sp>
      <p:sp>
        <p:nvSpPr>
          <p:cNvPr id="1110019" name="Rectangle 3">
            <a:extLst>
              <a:ext uri="{FF2B5EF4-FFF2-40B4-BE49-F238E27FC236}">
                <a16:creationId xmlns:a16="http://schemas.microsoft.com/office/drawing/2014/main" id="{DAB32E70-F1A8-4B4E-9D00-6CEA4E690B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E32366-10BD-40B8-ABC2-C1CB660E74A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B2B99A-9C69-4BCF-BE63-6654AA6830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24354" name="Rectangle 2">
            <a:extLst>
              <a:ext uri="{FF2B5EF4-FFF2-40B4-BE49-F238E27FC236}">
                <a16:creationId xmlns:a16="http://schemas.microsoft.com/office/drawing/2014/main" id="{021D9F51-A7C1-45E3-B994-7A84BE78B4ED}"/>
              </a:ext>
            </a:extLst>
          </p:cNvPr>
          <p:cNvSpPr>
            <a:spLocks noGrp="1" noRot="1" noChangeAspect="1" noChangeArrowheads="1" noTextEdit="1"/>
          </p:cNvSpPr>
          <p:nvPr>
            <p:ph type="sldImg"/>
          </p:nvPr>
        </p:nvSpPr>
        <p:spPr>
          <a:ln/>
        </p:spPr>
      </p:sp>
      <p:sp>
        <p:nvSpPr>
          <p:cNvPr id="1124355" name="Rectangle 3">
            <a:extLst>
              <a:ext uri="{FF2B5EF4-FFF2-40B4-BE49-F238E27FC236}">
                <a16:creationId xmlns:a16="http://schemas.microsoft.com/office/drawing/2014/main" id="{5F54C05E-C741-49F9-8C7E-891EE95F26E1}"/>
              </a:ext>
            </a:extLst>
          </p:cNvPr>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E32366-10BD-40B8-ABC2-C1CB660E74A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B2B99A-9C69-4BCF-BE63-6654AA6830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24354" name="Rectangle 2">
            <a:extLst>
              <a:ext uri="{FF2B5EF4-FFF2-40B4-BE49-F238E27FC236}">
                <a16:creationId xmlns:a16="http://schemas.microsoft.com/office/drawing/2014/main" id="{021D9F51-A7C1-45E3-B994-7A84BE78B4ED}"/>
              </a:ext>
            </a:extLst>
          </p:cNvPr>
          <p:cNvSpPr>
            <a:spLocks noGrp="1" noRot="1" noChangeAspect="1" noChangeArrowheads="1" noTextEdit="1"/>
          </p:cNvSpPr>
          <p:nvPr>
            <p:ph type="sldImg"/>
          </p:nvPr>
        </p:nvSpPr>
        <p:spPr>
          <a:ln/>
        </p:spPr>
      </p:sp>
      <p:sp>
        <p:nvSpPr>
          <p:cNvPr id="1124355" name="Rectangle 3">
            <a:extLst>
              <a:ext uri="{FF2B5EF4-FFF2-40B4-BE49-F238E27FC236}">
                <a16:creationId xmlns:a16="http://schemas.microsoft.com/office/drawing/2014/main" id="{5F54C05E-C741-49F9-8C7E-891EE95F26E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162773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0795B7-E978-4E53-B798-FD0F8C3A27A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A707DBC-63F1-4406-9FAB-43139E60F26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81346" name="Rectangle 2">
            <a:extLst>
              <a:ext uri="{FF2B5EF4-FFF2-40B4-BE49-F238E27FC236}">
                <a16:creationId xmlns:a16="http://schemas.microsoft.com/office/drawing/2014/main" id="{1F4188F1-C63B-43D2-9EA9-9365AE1B7C44}"/>
              </a:ext>
            </a:extLst>
          </p:cNvPr>
          <p:cNvSpPr>
            <a:spLocks noGrp="1" noRot="1" noChangeAspect="1" noChangeArrowheads="1" noTextEdit="1"/>
          </p:cNvSpPr>
          <p:nvPr>
            <p:ph type="sldImg"/>
          </p:nvPr>
        </p:nvSpPr>
        <p:spPr>
          <a:ln/>
        </p:spPr>
      </p:sp>
      <p:sp>
        <p:nvSpPr>
          <p:cNvPr id="1081347" name="Rectangle 3">
            <a:extLst>
              <a:ext uri="{FF2B5EF4-FFF2-40B4-BE49-F238E27FC236}">
                <a16:creationId xmlns:a16="http://schemas.microsoft.com/office/drawing/2014/main" id="{9B7763A1-DF2C-4D59-8F62-897C030F045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74EDF1-45B7-4FBA-9AFA-BE7C01F4951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D96A7F-2ABA-464C-9736-7938244FAB7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48930" name="Rectangle 2">
            <a:extLst>
              <a:ext uri="{FF2B5EF4-FFF2-40B4-BE49-F238E27FC236}">
                <a16:creationId xmlns:a16="http://schemas.microsoft.com/office/drawing/2014/main" id="{50281527-FB53-412E-AC7D-330A3EA1C56A}"/>
              </a:ext>
            </a:extLst>
          </p:cNvPr>
          <p:cNvSpPr>
            <a:spLocks noGrp="1" noRot="1" noChangeAspect="1" noChangeArrowheads="1" noTextEdit="1"/>
          </p:cNvSpPr>
          <p:nvPr>
            <p:ph type="sldImg"/>
          </p:nvPr>
        </p:nvSpPr>
        <p:spPr>
          <a:ln/>
        </p:spPr>
      </p:sp>
      <p:sp>
        <p:nvSpPr>
          <p:cNvPr id="1148931" name="Rectangle 3">
            <a:extLst>
              <a:ext uri="{FF2B5EF4-FFF2-40B4-BE49-F238E27FC236}">
                <a16:creationId xmlns:a16="http://schemas.microsoft.com/office/drawing/2014/main" id="{E8459838-0BFC-4F58-B967-BAA2A7EB6C4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0E4711C-B7C3-4DF2-8224-15483E128952}"/>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286E84-0981-403F-BCE0-896A4EE2D43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50978" name="Rectangle 2">
            <a:extLst>
              <a:ext uri="{FF2B5EF4-FFF2-40B4-BE49-F238E27FC236}">
                <a16:creationId xmlns:a16="http://schemas.microsoft.com/office/drawing/2014/main" id="{9D52C6CE-AE07-4F8C-9361-70C927CD90C3}"/>
              </a:ext>
            </a:extLst>
          </p:cNvPr>
          <p:cNvSpPr>
            <a:spLocks noGrp="1" noRot="1" noChangeAspect="1" noChangeArrowheads="1" noTextEdit="1"/>
          </p:cNvSpPr>
          <p:nvPr>
            <p:ph type="sldImg"/>
          </p:nvPr>
        </p:nvSpPr>
        <p:spPr>
          <a:xfrm>
            <a:off x="381000" y="685800"/>
            <a:ext cx="6096000" cy="3429000"/>
          </a:xfrm>
          <a:ln/>
        </p:spPr>
      </p:sp>
      <p:sp>
        <p:nvSpPr>
          <p:cNvPr id="1150979" name="Rectangle 3">
            <a:extLst>
              <a:ext uri="{FF2B5EF4-FFF2-40B4-BE49-F238E27FC236}">
                <a16:creationId xmlns:a16="http://schemas.microsoft.com/office/drawing/2014/main" id="{9647293C-5AE2-4D9C-A349-F997E25F7B8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1C3A8E7-6B44-46BD-8E5F-A0F1C6429AC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A847CD-449E-45BF-A8F9-47D314804B6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53026" name="Rectangle 2">
            <a:extLst>
              <a:ext uri="{FF2B5EF4-FFF2-40B4-BE49-F238E27FC236}">
                <a16:creationId xmlns:a16="http://schemas.microsoft.com/office/drawing/2014/main" id="{B55DD621-60C0-4CC4-8E9B-EA490E0B8905}"/>
              </a:ext>
            </a:extLst>
          </p:cNvPr>
          <p:cNvSpPr>
            <a:spLocks noGrp="1" noRot="1" noChangeAspect="1" noChangeArrowheads="1" noTextEdit="1"/>
          </p:cNvSpPr>
          <p:nvPr>
            <p:ph type="sldImg"/>
          </p:nvPr>
        </p:nvSpPr>
        <p:spPr>
          <a:ln/>
        </p:spPr>
      </p:sp>
      <p:sp>
        <p:nvSpPr>
          <p:cNvPr id="1153027" name="Rectangle 3">
            <a:extLst>
              <a:ext uri="{FF2B5EF4-FFF2-40B4-BE49-F238E27FC236}">
                <a16:creationId xmlns:a16="http://schemas.microsoft.com/office/drawing/2014/main" id="{CA6D6DED-4CEB-4E1B-BDF9-3C1D987BC1E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870827B-2456-4D19-BA69-1E16B474B0EF}"/>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3AE235-2258-4835-9B73-BA26BA28641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61218" name="Rectangle 2">
            <a:extLst>
              <a:ext uri="{FF2B5EF4-FFF2-40B4-BE49-F238E27FC236}">
                <a16:creationId xmlns:a16="http://schemas.microsoft.com/office/drawing/2014/main" id="{DCF027E3-A186-4021-A27E-87B402C719F1}"/>
              </a:ext>
            </a:extLst>
          </p:cNvPr>
          <p:cNvSpPr>
            <a:spLocks noGrp="1" noRot="1" noChangeAspect="1" noChangeArrowheads="1" noTextEdit="1"/>
          </p:cNvSpPr>
          <p:nvPr>
            <p:ph type="sldImg"/>
          </p:nvPr>
        </p:nvSpPr>
        <p:spPr>
          <a:ln/>
        </p:spPr>
      </p:sp>
      <p:sp>
        <p:nvSpPr>
          <p:cNvPr id="1161219" name="Rectangle 3">
            <a:extLst>
              <a:ext uri="{FF2B5EF4-FFF2-40B4-BE49-F238E27FC236}">
                <a16:creationId xmlns:a16="http://schemas.microsoft.com/office/drawing/2014/main" id="{3539DCA0-778A-4EA9-A053-CDB45E7935F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2740A6-843B-45B3-A97B-26BA976CD2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76C256F-4DFB-4187-8204-6D0C5167697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10018" name="Rectangle 2">
            <a:extLst>
              <a:ext uri="{FF2B5EF4-FFF2-40B4-BE49-F238E27FC236}">
                <a16:creationId xmlns:a16="http://schemas.microsoft.com/office/drawing/2014/main" id="{18565100-21F8-441B-9229-31E4407BB087}"/>
              </a:ext>
            </a:extLst>
          </p:cNvPr>
          <p:cNvSpPr>
            <a:spLocks noGrp="1" noRot="1" noChangeAspect="1" noChangeArrowheads="1" noTextEdit="1"/>
          </p:cNvSpPr>
          <p:nvPr>
            <p:ph type="sldImg"/>
          </p:nvPr>
        </p:nvSpPr>
        <p:spPr>
          <a:ln/>
        </p:spPr>
      </p:sp>
      <p:sp>
        <p:nvSpPr>
          <p:cNvPr id="1110019" name="Rectangle 3">
            <a:extLst>
              <a:ext uri="{FF2B5EF4-FFF2-40B4-BE49-F238E27FC236}">
                <a16:creationId xmlns:a16="http://schemas.microsoft.com/office/drawing/2014/main" id="{DAB32E70-F1A8-4B4E-9D00-6CEA4E690B9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379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52"/>
        <p:cNvGrpSpPr/>
        <p:nvPr/>
      </p:nvGrpSpPr>
      <p:grpSpPr>
        <a:xfrm>
          <a:off x="0" y="0"/>
          <a:ext cx="0" cy="0"/>
          <a:chOff x="0" y="0"/>
          <a:chExt cx="0" cy="0"/>
        </a:xfrm>
      </p:grpSpPr>
      <p:sp>
        <p:nvSpPr>
          <p:cNvPr id="53" name="Google Shape;53;p14"/>
          <p:cNvSpPr txBox="1">
            <a:spLocks noGrp="1"/>
          </p:cNvSpPr>
          <p:nvPr>
            <p:ph type="body" idx="1"/>
          </p:nvPr>
        </p:nvSpPr>
        <p:spPr>
          <a:xfrm>
            <a:off x="457200" y="205978"/>
            <a:ext cx="8229600" cy="4388644"/>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54" name="Google Shape;54;p14"/>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59" name="Google Shape;59;p16"/>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60" name="Google Shape;60;p16"/>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63" name="Google Shape;63;p17"/>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64" name="Google Shape;64;p17"/>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67" name="Google Shape;67;p18"/>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68" name="Google Shape;68;p18"/>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1" name="Google Shape;71;p19"/>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None/>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None/>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None/>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9pPr>
          </a:lstStyle>
          <a:p>
            <a:endParaRPr/>
          </a:p>
        </p:txBody>
      </p:sp>
      <p:sp>
        <p:nvSpPr>
          <p:cNvPr id="72" name="Google Shape;72;p19"/>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73" name="Google Shape;73;p19"/>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76" name="Google Shape;76;p20"/>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77" name="Google Shape;77;p20"/>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78" name="Google Shape;78;p20"/>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81" name="Google Shape;81;p21"/>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84" name="Google Shape;84;p22"/>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85" name="Google Shape;85;p22"/>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86" name="Google Shape;86;p22"/>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87" name="Google Shape;87;p22"/>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88" name="Google Shape;88;p22"/>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1" name="Google Shape;91;p23"/>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92" name="Google Shape;92;p23"/>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noAutofit/>
          </a:bodyPr>
          <a:lstStyle>
            <a:lvl1pPr marL="457200" marR="0" lvl="0" indent="-335280" algn="l" rtl="0">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93" name="Google Shape;93;p23"/>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96" name="Google Shape;96;p2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97" name="Google Shape;97;p24"/>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1pPr>
            <a:lvl2pPr marL="0" marR="0" lvl="1"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2pPr>
            <a:lvl3pPr marL="0" marR="0" lvl="2"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3pPr>
            <a:lvl4pPr marL="0" marR="0" lvl="3"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4pPr>
            <a:lvl5pPr marL="0" marR="0" lvl="4"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5pPr>
            <a:lvl6pPr marL="0" marR="0" lvl="5"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6pPr>
            <a:lvl7pPr marL="0" marR="0" lvl="6"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7pPr>
            <a:lvl8pPr marL="0" marR="0" lvl="7"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8pPr>
            <a:lvl9pPr marL="0" marR="0" lvl="8" indent="0" algn="l">
              <a:lnSpc>
                <a:spcPct val="100000"/>
              </a:lnSpc>
              <a:spcBef>
                <a:spcPts val="0"/>
              </a:spcBef>
              <a:spcAft>
                <a:spcPts val="0"/>
              </a:spcAft>
              <a:buClr>
                <a:schemeClr val="dk1"/>
              </a:buClr>
              <a:buSzPts val="2000"/>
              <a:buFont typeface="Arial"/>
              <a:buNone/>
              <a:defRPr sz="2000" b="1" i="0" u="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04"/>
        <p:cNvGrpSpPr/>
        <p:nvPr/>
      </p:nvGrpSpPr>
      <p:grpSpPr>
        <a:xfrm>
          <a:off x="0" y="0"/>
          <a:ext cx="0" cy="0"/>
          <a:chOff x="0" y="0"/>
          <a:chExt cx="0" cy="0"/>
        </a:xfrm>
      </p:grpSpPr>
      <p:sp>
        <p:nvSpPr>
          <p:cNvPr id="105" name="Google Shape;105;p26"/>
          <p:cNvSpPr txBox="1">
            <a:spLocks noGrp="1"/>
          </p:cNvSpPr>
          <p:nvPr>
            <p:ph type="body" idx="1"/>
          </p:nvPr>
        </p:nvSpPr>
        <p:spPr>
          <a:xfrm>
            <a:off x="457200" y="205978"/>
            <a:ext cx="8229600" cy="4388644"/>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06" name="Google Shape;106;p26"/>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8"/>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8"/>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8"/>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9"/>
          <p:cNvSpPr txBox="1">
            <a:spLocks noGrp="1"/>
          </p:cNvSpPr>
          <p:nvPr>
            <p:ph type="body" idx="1"/>
          </p:nvPr>
        </p:nvSpPr>
        <p:spPr>
          <a:xfrm>
            <a:off x="914400" y="1085850"/>
            <a:ext cx="7772400" cy="3429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22" name="Google Shape;122;p29"/>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9"/>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9"/>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rot="5400000">
            <a:off x="5440918" y="1394463"/>
            <a:ext cx="4388644" cy="201168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0"/>
          <p:cNvSpPr txBox="1">
            <a:spLocks noGrp="1"/>
          </p:cNvSpPr>
          <p:nvPr>
            <p:ph type="body" idx="1"/>
          </p:nvPr>
        </p:nvSpPr>
        <p:spPr>
          <a:xfrm rot="5400000">
            <a:off x="1501378" y="-380998"/>
            <a:ext cx="4388644" cy="55626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28" name="Google Shape;128;p30"/>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0"/>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0"/>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1"/>
          <p:cNvSpPr txBox="1">
            <a:spLocks noGrp="1"/>
          </p:cNvSpPr>
          <p:nvPr>
            <p:ph type="body" idx="1"/>
          </p:nvPr>
        </p:nvSpPr>
        <p:spPr>
          <a:xfrm rot="5400000">
            <a:off x="3086100" y="-1085850"/>
            <a:ext cx="3429000" cy="77724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34" name="Google Shape;134;p31"/>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1"/>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32"/>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2"/>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2"/>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2"/>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2"/>
        <p:cNvGrpSpPr/>
        <p:nvPr/>
      </p:nvGrpSpPr>
      <p:grpSpPr>
        <a:xfrm>
          <a:off x="0" y="0"/>
          <a:ext cx="0" cy="0"/>
          <a:chOff x="0" y="0"/>
          <a:chExt cx="0" cy="0"/>
        </a:xfrm>
      </p:grpSpPr>
      <p:sp>
        <p:nvSpPr>
          <p:cNvPr id="143" name="Google Shape;143;p33"/>
          <p:cNvSpPr txBox="1">
            <a:spLocks noGrp="1"/>
          </p:cNvSpPr>
          <p:nvPr>
            <p:ph type="title"/>
          </p:nvPr>
        </p:nvSpPr>
        <p:spPr>
          <a:xfrm>
            <a:off x="914400" y="204788"/>
            <a:ext cx="7772400" cy="85725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3"/>
          <p:cNvSpPr txBox="1">
            <a:spLocks noGrp="1"/>
          </p:cNvSpPr>
          <p:nvPr>
            <p:ph type="body" idx="1"/>
          </p:nvPr>
        </p:nvSpPr>
        <p:spPr>
          <a:xfrm>
            <a:off x="914400" y="1085850"/>
            <a:ext cx="3733800" cy="5715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45" name="Google Shape;145;p33"/>
          <p:cNvSpPr txBox="1">
            <a:spLocks noGrp="1"/>
          </p:cNvSpPr>
          <p:nvPr>
            <p:ph type="body" idx="2"/>
          </p:nvPr>
        </p:nvSpPr>
        <p:spPr>
          <a:xfrm>
            <a:off x="4953000" y="1085850"/>
            <a:ext cx="3733800" cy="571500"/>
          </a:xfrm>
          <a:prstGeom prst="rect">
            <a:avLst/>
          </a:prstGeom>
          <a:noFill/>
          <a:ln>
            <a:noFill/>
          </a:ln>
        </p:spPr>
        <p:txBody>
          <a:bodyPr spcFirstLastPara="1" wrap="square" lIns="91425" tIns="45700" rIns="91425" bIns="45700" anchor="b" anchorCtr="0">
            <a:noAutofit/>
          </a:bodyPr>
          <a:lstStyle>
            <a:lvl1pPr marL="457200" lvl="0" indent="-228600" algn="l">
              <a:spcBef>
                <a:spcPts val="575"/>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spcBef>
                <a:spcPts val="375"/>
              </a:spcBef>
              <a:spcAft>
                <a:spcPts val="0"/>
              </a:spcAft>
              <a:buSzPts val="1700"/>
              <a:buNone/>
              <a:defRPr sz="2000" b="1"/>
            </a:lvl2pPr>
            <a:lvl3pPr marL="1371600" lvl="2" indent="-228600" algn="l">
              <a:spcBef>
                <a:spcPts val="375"/>
              </a:spcBef>
              <a:spcAft>
                <a:spcPts val="0"/>
              </a:spcAft>
              <a:buSzPts val="1530"/>
              <a:buNone/>
              <a:defRPr sz="1800" b="1"/>
            </a:lvl3pPr>
            <a:lvl4pPr marL="1828800" lvl="3" indent="-228600" algn="l">
              <a:spcBef>
                <a:spcPts val="375"/>
              </a:spcBef>
              <a:spcAft>
                <a:spcPts val="0"/>
              </a:spcAft>
              <a:buSzPts val="1280"/>
              <a:buNone/>
              <a:defRPr sz="1600" b="1"/>
            </a:lvl4pPr>
            <a:lvl5pPr marL="2286000" lvl="4" indent="-228600" algn="l">
              <a:spcBef>
                <a:spcPts val="375"/>
              </a:spcBef>
              <a:spcAft>
                <a:spcPts val="0"/>
              </a:spcAft>
              <a:buSzPts val="1600"/>
              <a:buFont typeface="Libre Baskerville"/>
              <a:buNone/>
              <a:defRPr sz="1600" b="1"/>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46" name="Google Shape;146;p33"/>
          <p:cNvSpPr txBox="1">
            <a:spLocks noGrp="1"/>
          </p:cNvSpPr>
          <p:nvPr>
            <p:ph type="body" idx="3"/>
          </p:nvPr>
        </p:nvSpPr>
        <p:spPr>
          <a:xfrm>
            <a:off x="914400" y="1685925"/>
            <a:ext cx="3733800" cy="291465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47" name="Google Shape;147;p33"/>
          <p:cNvSpPr txBox="1">
            <a:spLocks noGrp="1"/>
          </p:cNvSpPr>
          <p:nvPr>
            <p:ph type="body" idx="4"/>
          </p:nvPr>
        </p:nvSpPr>
        <p:spPr>
          <a:xfrm>
            <a:off x="4953000" y="1685925"/>
            <a:ext cx="3733800" cy="291465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48" name="Google Shape;148;p33"/>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3"/>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4"/>
          <p:cNvSpPr txBox="1">
            <a:spLocks noGrp="1"/>
          </p:cNvSpPr>
          <p:nvPr>
            <p:ph type="body" idx="1"/>
          </p:nvPr>
        </p:nvSpPr>
        <p:spPr>
          <a:xfrm>
            <a:off x="914400" y="1085850"/>
            <a:ext cx="3749040" cy="3429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54" name="Google Shape;154;p34"/>
          <p:cNvSpPr txBox="1">
            <a:spLocks noGrp="1"/>
          </p:cNvSpPr>
          <p:nvPr>
            <p:ph type="body" idx="2"/>
          </p:nvPr>
        </p:nvSpPr>
        <p:spPr>
          <a:xfrm>
            <a:off x="4933950" y="1085850"/>
            <a:ext cx="3749040" cy="3429000"/>
          </a:xfrm>
          <a:prstGeom prst="rect">
            <a:avLst/>
          </a:prstGeom>
          <a:noFill/>
          <a:ln>
            <a:noFill/>
          </a:ln>
        </p:spPr>
        <p:txBody>
          <a:bodyPr spcFirstLastPara="1" wrap="square" lIns="91425" tIns="45700" rIns="91425" bIns="45700" anchor="t" anchorCtr="0">
            <a:noAutofit/>
          </a:bodyPr>
          <a:lstStyle>
            <a:lvl1pPr marL="457200" lvl="0" indent="-325755" algn="l">
              <a:spcBef>
                <a:spcPts val="575"/>
              </a:spcBef>
              <a:spcAft>
                <a:spcPts val="0"/>
              </a:spcAft>
              <a:buSzPts val="1530"/>
              <a:buChar char="⚫"/>
              <a:defRPr/>
            </a:lvl1pPr>
            <a:lvl2pPr marL="914400" lvl="1" indent="-325755" algn="l">
              <a:spcBef>
                <a:spcPts val="375"/>
              </a:spcBef>
              <a:spcAft>
                <a:spcPts val="0"/>
              </a:spcAft>
              <a:buSzPts val="1530"/>
              <a:buChar char="⚫"/>
              <a:defRPr/>
            </a:lvl2pPr>
            <a:lvl3pPr marL="1371600" lvl="2" indent="-325755" algn="l">
              <a:spcBef>
                <a:spcPts val="375"/>
              </a:spcBef>
              <a:spcAft>
                <a:spcPts val="0"/>
              </a:spcAft>
              <a:buSzPts val="1530"/>
              <a:buChar char="⚫"/>
              <a:defRPr/>
            </a:lvl3pPr>
            <a:lvl4pPr marL="1828800" lvl="3" indent="-320039" algn="l">
              <a:spcBef>
                <a:spcPts val="375"/>
              </a:spcBef>
              <a:spcAft>
                <a:spcPts val="0"/>
              </a:spcAft>
              <a:buSzPts val="1440"/>
              <a:buChar char="⚫"/>
              <a:defRPr/>
            </a:lvl4pPr>
            <a:lvl5pPr marL="2286000" lvl="4" indent="-342900" algn="l">
              <a:spcBef>
                <a:spcPts val="375"/>
              </a:spcBef>
              <a:spcAft>
                <a:spcPts val="0"/>
              </a:spcAft>
              <a:buSzPts val="1800"/>
              <a:buChar char="o"/>
              <a:defRPr/>
            </a:lvl5pPr>
            <a:lvl6pPr marL="2743200" lvl="5" indent="-342900" algn="l">
              <a:spcBef>
                <a:spcPts val="370"/>
              </a:spcBef>
              <a:spcAft>
                <a:spcPts val="0"/>
              </a:spcAft>
              <a:buSzPts val="1800"/>
              <a:buChar char="•"/>
              <a:defRPr/>
            </a:lvl6pPr>
            <a:lvl7pPr marL="3200400" lvl="6" indent="-342900" algn="l">
              <a:spcBef>
                <a:spcPts val="370"/>
              </a:spcBef>
              <a:spcAft>
                <a:spcPts val="0"/>
              </a:spcAft>
              <a:buSzPts val="1800"/>
              <a:buChar char="•"/>
              <a:defRPr/>
            </a:lvl7pPr>
            <a:lvl8pPr marL="3657600" lvl="7" indent="-342900" algn="l">
              <a:spcBef>
                <a:spcPts val="370"/>
              </a:spcBef>
              <a:spcAft>
                <a:spcPts val="0"/>
              </a:spcAft>
              <a:buSzPts val="1800"/>
              <a:buChar char="•"/>
              <a:defRPr/>
            </a:lvl8pPr>
            <a:lvl9pPr marL="4114800" lvl="8" indent="-342900" algn="l">
              <a:spcBef>
                <a:spcPts val="370"/>
              </a:spcBef>
              <a:spcAft>
                <a:spcPts val="0"/>
              </a:spcAft>
              <a:buSzPts val="1800"/>
              <a:buChar char="•"/>
              <a:defRPr/>
            </a:lvl9pPr>
          </a:lstStyle>
          <a:p>
            <a:endParaRPr/>
          </a:p>
        </p:txBody>
      </p:sp>
      <p:sp>
        <p:nvSpPr>
          <p:cNvPr id="155" name="Google Shape;155;p34"/>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34"/>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4"/>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id="{39D54762-CFB1-434D-BD8E-DDF5CF4F4021}"/>
              </a:ext>
            </a:extLst>
          </p:cNvPr>
          <p:cNvGrpSpPr>
            <a:grpSpLocks/>
          </p:cNvGrpSpPr>
          <p:nvPr/>
        </p:nvGrpSpPr>
        <p:grpSpPr bwMode="auto">
          <a:xfrm>
            <a:off x="1" y="1828800"/>
            <a:ext cx="9009063" cy="789385"/>
            <a:chOff x="0" y="1536"/>
            <a:chExt cx="5675" cy="663"/>
          </a:xfrm>
        </p:grpSpPr>
        <p:grpSp>
          <p:nvGrpSpPr>
            <p:cNvPr id="210947" name="Group 3">
              <a:extLst>
                <a:ext uri="{FF2B5EF4-FFF2-40B4-BE49-F238E27FC236}">
                  <a16:creationId xmlns:a16="http://schemas.microsoft.com/office/drawing/2014/main" id="{1BE350AC-D441-47B0-B699-24588CB803AF}"/>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id="{A781C536-3B94-44E6-98E2-7A4C0A0646B6}"/>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10949" name="Rectangle 5">
                <a:extLst>
                  <a:ext uri="{FF2B5EF4-FFF2-40B4-BE49-F238E27FC236}">
                    <a16:creationId xmlns:a16="http://schemas.microsoft.com/office/drawing/2014/main" id="{0530633C-5D6E-43EA-ACBD-E1308F20DE88}"/>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grpSp>
          <p:nvGrpSpPr>
            <p:cNvPr id="210950" name="Group 6">
              <a:extLst>
                <a:ext uri="{FF2B5EF4-FFF2-40B4-BE49-F238E27FC236}">
                  <a16:creationId xmlns:a16="http://schemas.microsoft.com/office/drawing/2014/main" id="{64C989AA-B15A-466E-A029-6A1431CCA76F}"/>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id="{FD47215E-E780-411C-8D4C-36B4D0447F31}"/>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10952" name="Rectangle 8">
                <a:extLst>
                  <a:ext uri="{FF2B5EF4-FFF2-40B4-BE49-F238E27FC236}">
                    <a16:creationId xmlns:a16="http://schemas.microsoft.com/office/drawing/2014/main" id="{50CDD806-99CC-43E6-96CB-E3990587E05D}"/>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210953" name="Rectangle 9">
              <a:extLst>
                <a:ext uri="{FF2B5EF4-FFF2-40B4-BE49-F238E27FC236}">
                  <a16:creationId xmlns:a16="http://schemas.microsoft.com/office/drawing/2014/main" id="{47030125-BDCE-4C55-A979-E177EC8D62AE}"/>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10954" name="Rectangle 10">
              <a:extLst>
                <a:ext uri="{FF2B5EF4-FFF2-40B4-BE49-F238E27FC236}">
                  <a16:creationId xmlns:a16="http://schemas.microsoft.com/office/drawing/2014/main" id="{168BEC42-7723-424C-8C04-7AC60D46B6C2}"/>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10955" name="Rectangle 11">
              <a:extLst>
                <a:ext uri="{FF2B5EF4-FFF2-40B4-BE49-F238E27FC236}">
                  <a16:creationId xmlns:a16="http://schemas.microsoft.com/office/drawing/2014/main" id="{4573DF1E-51B1-4057-9FEB-EA57E9DB25FE}"/>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210956" name="Rectangle 12">
            <a:extLst>
              <a:ext uri="{FF2B5EF4-FFF2-40B4-BE49-F238E27FC236}">
                <a16:creationId xmlns:a16="http://schemas.microsoft.com/office/drawing/2014/main" id="{15EDDFA6-43E9-46D2-81CA-839A5BE6814F}"/>
              </a:ext>
            </a:extLst>
          </p:cNvPr>
          <p:cNvSpPr>
            <a:spLocks noGrp="1" noChangeArrowheads="1"/>
          </p:cNvSpPr>
          <p:nvPr>
            <p:ph type="ctrTitle"/>
          </p:nvPr>
        </p:nvSpPr>
        <p:spPr bwMode="auto">
          <a:xfrm>
            <a:off x="990600" y="1257300"/>
            <a:ext cx="7772400" cy="10965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id="{B80A0080-0CB0-4946-AC44-9EA19A9A6B25}"/>
              </a:ext>
            </a:extLst>
          </p:cNvPr>
          <p:cNvSpPr>
            <a:spLocks noGrp="1" noChangeArrowheads="1"/>
          </p:cNvSpPr>
          <p:nvPr>
            <p:ph type="subTitle" idx="1"/>
          </p:nvPr>
        </p:nvSpPr>
        <p:spPr bwMode="auto">
          <a:xfrm>
            <a:off x="1371600" y="2914650"/>
            <a:ext cx="6400800" cy="13144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id="{F8C23E60-0B8D-4EDC-BD17-CCEBD588C813}"/>
              </a:ext>
            </a:extLst>
          </p:cNvPr>
          <p:cNvSpPr>
            <a:spLocks noGrp="1" noChangeArrowheads="1"/>
          </p:cNvSpPr>
          <p:nvPr>
            <p:ph type="dt" sz="half" idx="2"/>
          </p:nvPr>
        </p:nvSpPr>
        <p:spPr bwMode="auto">
          <a:xfrm>
            <a:off x="990600" y="4686300"/>
            <a:ext cx="19050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050" b="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id="{02754469-E91C-4786-B139-F34272B72DC2}"/>
              </a:ext>
            </a:extLst>
          </p:cNvPr>
          <p:cNvSpPr>
            <a:spLocks noGrp="1" noChangeArrowheads="1"/>
          </p:cNvSpPr>
          <p:nvPr>
            <p:ph type="ftr" sz="quarter" idx="3"/>
          </p:nvPr>
        </p:nvSpPr>
        <p:spPr bwMode="auto">
          <a:xfrm>
            <a:off x="3429000" y="4686300"/>
            <a:ext cx="2895600" cy="3429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050" b="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id="{A60B8D85-0407-4490-9C82-D5F8F3264BF7}"/>
              </a:ext>
            </a:extLst>
          </p:cNvPr>
          <p:cNvSpPr>
            <a:spLocks noGrp="1" noChangeArrowheads="1"/>
          </p:cNvSpPr>
          <p:nvPr>
            <p:ph type="sldNum" sz="quarter" idx="4"/>
          </p:nvPr>
        </p:nvSpPr>
        <p:spPr>
          <a:xfrm>
            <a:off x="6858000" y="4686300"/>
            <a:ext cx="1905000" cy="342900"/>
          </a:xfrm>
        </p:spPr>
        <p:txBody>
          <a:bodyPr/>
          <a:lstStyle>
            <a:lvl1pPr algn="r">
              <a:defRPr sz="1050" b="0">
                <a:latin typeface="+mn-lt"/>
              </a:defRPr>
            </a:lvl1pPr>
          </a:lstStyle>
          <a:p>
            <a:fld id="{8D759140-833B-4147-9A73-6592DA11ACFB}" type="slidenum">
              <a:rPr lang="en-US" altLang="en-US"/>
              <a:pPr/>
              <a:t>‹#›</a:t>
            </a:fld>
            <a:endParaRPr lang="en-US" altLang="en-US"/>
          </a:p>
        </p:txBody>
      </p:sp>
      <p:sp>
        <p:nvSpPr>
          <p:cNvPr id="210961" name="Text Box 17">
            <a:extLst>
              <a:ext uri="{FF2B5EF4-FFF2-40B4-BE49-F238E27FC236}">
                <a16:creationId xmlns:a16="http://schemas.microsoft.com/office/drawing/2014/main" id="{B3BC66D8-4901-4E60-8A33-10729491F88B}"/>
              </a:ext>
            </a:extLst>
          </p:cNvPr>
          <p:cNvSpPr txBox="1">
            <a:spLocks noChangeArrowheads="1"/>
          </p:cNvSpPr>
          <p:nvPr userDrawn="1"/>
        </p:nvSpPr>
        <p:spPr bwMode="auto">
          <a:xfrm>
            <a:off x="0" y="4914900"/>
            <a:ext cx="22098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050" b="0" baseline="0">
                <a:latin typeface="McGrawHill-Italic" pitchFamily="2" charset="0"/>
              </a:rPr>
              <a:t>McGraw-Hill</a:t>
            </a:r>
            <a:endParaRPr lang="en-US" altLang="en-US" sz="1800" b="0" baseline="0">
              <a:latin typeface="Times New Roman" panose="02020603050405020304" pitchFamily="18" charset="0"/>
            </a:endParaRPr>
          </a:p>
        </p:txBody>
      </p:sp>
      <p:sp>
        <p:nvSpPr>
          <p:cNvPr id="210962" name="Text Box 18">
            <a:extLst>
              <a:ext uri="{FF2B5EF4-FFF2-40B4-BE49-F238E27FC236}">
                <a16:creationId xmlns:a16="http://schemas.microsoft.com/office/drawing/2014/main" id="{19D0A535-F899-41B8-A80F-DF1F1EE9D6F4}"/>
              </a:ext>
            </a:extLst>
          </p:cNvPr>
          <p:cNvSpPr txBox="1">
            <a:spLocks noChangeArrowheads="1"/>
          </p:cNvSpPr>
          <p:nvPr userDrawn="1"/>
        </p:nvSpPr>
        <p:spPr bwMode="auto">
          <a:xfrm>
            <a:off x="4572000" y="4914900"/>
            <a:ext cx="45720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050" b="0" baseline="0">
                <a:latin typeface="McGrawHill-Italic" pitchFamily="2" charset="0"/>
              </a:rPr>
              <a:t>The McGraw-Hill Companies, Inc., 2000</a:t>
            </a:r>
            <a:endParaRPr lang="en-US" altLang="en-US" sz="1800" b="0" baseline="0">
              <a:latin typeface="Times New Roman" panose="02020603050405020304" pitchFamily="18" charset="0"/>
            </a:endParaRPr>
          </a:p>
        </p:txBody>
      </p:sp>
    </p:spTree>
    <p:extLst>
      <p:ext uri="{BB962C8B-B14F-4D97-AF65-F5344CB8AC3E}">
        <p14:creationId xmlns:p14="http://schemas.microsoft.com/office/powerpoint/2010/main" val="81578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0519-A107-4AAA-AF92-F3707BD9696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2306885-84DE-4613-8D53-09288B7C16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1D15C86-48B5-44B1-BDD8-7D8B2E638789}"/>
              </a:ext>
            </a:extLst>
          </p:cNvPr>
          <p:cNvSpPr>
            <a:spLocks noGrp="1"/>
          </p:cNvSpPr>
          <p:nvPr>
            <p:ph type="sldNum" sz="quarter" idx="10"/>
          </p:nvPr>
        </p:nvSpPr>
        <p:spPr/>
        <p:txBody>
          <a:bodyPr/>
          <a:lstStyle>
            <a:lvl1pPr>
              <a:defRPr/>
            </a:lvl1pPr>
          </a:lstStyle>
          <a:p>
            <a:r>
              <a:rPr lang="en-US" altLang="en-US"/>
              <a:t>22.</a:t>
            </a:r>
            <a:fld id="{1E6D91A8-6E2B-4A3C-8219-091F035BDC96}" type="slidenum">
              <a:rPr lang="en-US" altLang="en-US"/>
              <a:pPr/>
              <a:t>‹#›</a:t>
            </a:fld>
            <a:endParaRPr lang="en-US" altLang="en-US"/>
          </a:p>
        </p:txBody>
      </p:sp>
    </p:spTree>
    <p:extLst>
      <p:ext uri="{BB962C8B-B14F-4D97-AF65-F5344CB8AC3E}">
        <p14:creationId xmlns:p14="http://schemas.microsoft.com/office/powerpoint/2010/main" val="3718203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F338B-CCCE-41A1-A40B-5DF82815F88B}"/>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5562C5B-A64C-4D7E-B0E7-70BCE3D496D0}"/>
              </a:ext>
            </a:extLst>
          </p:cNvPr>
          <p:cNvSpPr>
            <a:spLocks noGrp="1"/>
          </p:cNvSpPr>
          <p:nvPr>
            <p:ph type="body" idx="1"/>
          </p:nvPr>
        </p:nvSpPr>
        <p:spPr>
          <a:xfrm>
            <a:off x="623888" y="3442098"/>
            <a:ext cx="7886700" cy="1125140"/>
          </a:xfrm>
          <a:prstGeom prst="rect">
            <a:avLst/>
          </a:prstGeo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Slide Number Placeholder 3">
            <a:extLst>
              <a:ext uri="{FF2B5EF4-FFF2-40B4-BE49-F238E27FC236}">
                <a16:creationId xmlns:a16="http://schemas.microsoft.com/office/drawing/2014/main" id="{D1DC0AE4-5042-4473-836E-2904959FB417}"/>
              </a:ext>
            </a:extLst>
          </p:cNvPr>
          <p:cNvSpPr>
            <a:spLocks noGrp="1"/>
          </p:cNvSpPr>
          <p:nvPr>
            <p:ph type="sldNum" sz="quarter" idx="10"/>
          </p:nvPr>
        </p:nvSpPr>
        <p:spPr/>
        <p:txBody>
          <a:bodyPr/>
          <a:lstStyle>
            <a:lvl1pPr>
              <a:defRPr/>
            </a:lvl1pPr>
          </a:lstStyle>
          <a:p>
            <a:r>
              <a:rPr lang="en-US" altLang="en-US"/>
              <a:t>22.</a:t>
            </a:r>
            <a:fld id="{014701F3-D288-4684-BF7C-C069EFFE58A1}" type="slidenum">
              <a:rPr lang="en-US" altLang="en-US"/>
              <a:pPr/>
              <a:t>‹#›</a:t>
            </a:fld>
            <a:endParaRPr lang="en-US" altLang="en-US"/>
          </a:p>
        </p:txBody>
      </p:sp>
    </p:spTree>
    <p:extLst>
      <p:ext uri="{BB962C8B-B14F-4D97-AF65-F5344CB8AC3E}">
        <p14:creationId xmlns:p14="http://schemas.microsoft.com/office/powerpoint/2010/main" val="618517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77E3-1C8D-4555-B174-62414A0F57A6}"/>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0533C0-8348-4825-B135-04B2B196A1D7}"/>
              </a:ext>
            </a:extLst>
          </p:cNvPr>
          <p:cNvSpPr>
            <a:spLocks noGrp="1"/>
          </p:cNvSpPr>
          <p:nvPr>
            <p:ph sz="half" idx="1"/>
          </p:nvPr>
        </p:nvSpPr>
        <p:spPr>
          <a:xfrm>
            <a:off x="62865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CE0D8-5B2B-4EE6-A91E-67D6B11504F5}"/>
              </a:ext>
            </a:extLst>
          </p:cNvPr>
          <p:cNvSpPr>
            <a:spLocks noGrp="1"/>
          </p:cNvSpPr>
          <p:nvPr>
            <p:ph sz="half" idx="2"/>
          </p:nvPr>
        </p:nvSpPr>
        <p:spPr>
          <a:xfrm>
            <a:off x="464820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4B47A2B-E61B-469D-AE7A-605354791194}"/>
              </a:ext>
            </a:extLst>
          </p:cNvPr>
          <p:cNvSpPr>
            <a:spLocks noGrp="1"/>
          </p:cNvSpPr>
          <p:nvPr>
            <p:ph type="sldNum" sz="quarter" idx="10"/>
          </p:nvPr>
        </p:nvSpPr>
        <p:spPr/>
        <p:txBody>
          <a:bodyPr/>
          <a:lstStyle>
            <a:lvl1pPr>
              <a:defRPr/>
            </a:lvl1pPr>
          </a:lstStyle>
          <a:p>
            <a:r>
              <a:rPr lang="en-US" altLang="en-US"/>
              <a:t>22.</a:t>
            </a:r>
            <a:fld id="{7A371808-D54F-4128-89EB-C384336ED154}" type="slidenum">
              <a:rPr lang="en-US" altLang="en-US"/>
              <a:pPr/>
              <a:t>‹#›</a:t>
            </a:fld>
            <a:endParaRPr lang="en-US" altLang="en-US"/>
          </a:p>
        </p:txBody>
      </p:sp>
    </p:spTree>
    <p:extLst>
      <p:ext uri="{BB962C8B-B14F-4D97-AF65-F5344CB8AC3E}">
        <p14:creationId xmlns:p14="http://schemas.microsoft.com/office/powerpoint/2010/main" val="2069434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CB84-09AB-44B8-A35D-272ED4236968}"/>
              </a:ext>
            </a:extLst>
          </p:cNvPr>
          <p:cNvSpPr>
            <a:spLocks noGrp="1"/>
          </p:cNvSpPr>
          <p:nvPr>
            <p:ph type="title"/>
          </p:nvPr>
        </p:nvSpPr>
        <p:spPr>
          <a:xfrm>
            <a:off x="630238"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BDE9EA1-322A-4C05-AA18-DB6274C1F5DB}"/>
              </a:ext>
            </a:extLst>
          </p:cNvPr>
          <p:cNvSpPr>
            <a:spLocks noGrp="1"/>
          </p:cNvSpPr>
          <p:nvPr>
            <p:ph type="body" idx="1"/>
          </p:nvPr>
        </p:nvSpPr>
        <p:spPr>
          <a:xfrm>
            <a:off x="630239" y="1260872"/>
            <a:ext cx="3868737"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2CDCF-58A6-42B0-AF3A-2D0938FEF048}"/>
              </a:ext>
            </a:extLst>
          </p:cNvPr>
          <p:cNvSpPr>
            <a:spLocks noGrp="1"/>
          </p:cNvSpPr>
          <p:nvPr>
            <p:ph sz="half" idx="2"/>
          </p:nvPr>
        </p:nvSpPr>
        <p:spPr>
          <a:xfrm>
            <a:off x="630239" y="1878806"/>
            <a:ext cx="3868737"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237BC8-7409-40F1-AFFF-6F6ABB01DE1D}"/>
              </a:ext>
            </a:extLst>
          </p:cNvPr>
          <p:cNvSpPr>
            <a:spLocks noGrp="1"/>
          </p:cNvSpPr>
          <p:nvPr>
            <p:ph type="body" sz="quarter" idx="3"/>
          </p:nvPr>
        </p:nvSpPr>
        <p:spPr>
          <a:xfrm>
            <a:off x="4629150" y="1260872"/>
            <a:ext cx="3887788"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40037-77A9-47F4-895E-17A08AAF57EA}"/>
              </a:ext>
            </a:extLst>
          </p:cNvPr>
          <p:cNvSpPr>
            <a:spLocks noGrp="1"/>
          </p:cNvSpPr>
          <p:nvPr>
            <p:ph sz="quarter" idx="4"/>
          </p:nvPr>
        </p:nvSpPr>
        <p:spPr>
          <a:xfrm>
            <a:off x="4629150" y="1878806"/>
            <a:ext cx="3887788"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2B6AE05-1C01-454A-AB87-B8F5A21F3042}"/>
              </a:ext>
            </a:extLst>
          </p:cNvPr>
          <p:cNvSpPr>
            <a:spLocks noGrp="1"/>
          </p:cNvSpPr>
          <p:nvPr>
            <p:ph type="sldNum" sz="quarter" idx="10"/>
          </p:nvPr>
        </p:nvSpPr>
        <p:spPr/>
        <p:txBody>
          <a:bodyPr/>
          <a:lstStyle>
            <a:lvl1pPr>
              <a:defRPr/>
            </a:lvl1pPr>
          </a:lstStyle>
          <a:p>
            <a:r>
              <a:rPr lang="en-US" altLang="en-US"/>
              <a:t>22.</a:t>
            </a:r>
            <a:fld id="{5C951E3A-EF12-4E2A-BF6D-4F2E2CA48422}" type="slidenum">
              <a:rPr lang="en-US" altLang="en-US"/>
              <a:pPr/>
              <a:t>‹#›</a:t>
            </a:fld>
            <a:endParaRPr lang="en-US" altLang="en-US"/>
          </a:p>
        </p:txBody>
      </p:sp>
    </p:spTree>
    <p:extLst>
      <p:ext uri="{BB962C8B-B14F-4D97-AF65-F5344CB8AC3E}">
        <p14:creationId xmlns:p14="http://schemas.microsoft.com/office/powerpoint/2010/main" val="29931969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AC05-70DB-4167-BABA-373C6538FAE7}"/>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934E12-EEF1-465E-A67D-2B1F3D2846F9}"/>
              </a:ext>
            </a:extLst>
          </p:cNvPr>
          <p:cNvSpPr>
            <a:spLocks noGrp="1"/>
          </p:cNvSpPr>
          <p:nvPr>
            <p:ph type="sldNum" sz="quarter" idx="10"/>
          </p:nvPr>
        </p:nvSpPr>
        <p:spPr/>
        <p:txBody>
          <a:bodyPr/>
          <a:lstStyle>
            <a:lvl1pPr>
              <a:defRPr/>
            </a:lvl1pPr>
          </a:lstStyle>
          <a:p>
            <a:r>
              <a:rPr lang="en-US" altLang="en-US"/>
              <a:t>22.</a:t>
            </a:r>
            <a:fld id="{438D0C9D-19BB-4CA5-813E-C707B6A89997}" type="slidenum">
              <a:rPr lang="en-US" altLang="en-US"/>
              <a:pPr/>
              <a:t>‹#›</a:t>
            </a:fld>
            <a:endParaRPr lang="en-US" altLang="en-US"/>
          </a:p>
        </p:txBody>
      </p:sp>
    </p:spTree>
    <p:extLst>
      <p:ext uri="{BB962C8B-B14F-4D97-AF65-F5344CB8AC3E}">
        <p14:creationId xmlns:p14="http://schemas.microsoft.com/office/powerpoint/2010/main" val="1267811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EFE52-577A-41D3-9138-C25C067D4C3D}"/>
              </a:ext>
            </a:extLst>
          </p:cNvPr>
          <p:cNvSpPr>
            <a:spLocks noGrp="1"/>
          </p:cNvSpPr>
          <p:nvPr>
            <p:ph type="sldNum" sz="quarter" idx="10"/>
          </p:nvPr>
        </p:nvSpPr>
        <p:spPr/>
        <p:txBody>
          <a:bodyPr/>
          <a:lstStyle>
            <a:lvl1pPr>
              <a:defRPr/>
            </a:lvl1pPr>
          </a:lstStyle>
          <a:p>
            <a:r>
              <a:rPr lang="en-US" altLang="en-US"/>
              <a:t>22.</a:t>
            </a:r>
            <a:fld id="{354F89D5-B329-42A1-9DD1-025F10561DF0}" type="slidenum">
              <a:rPr lang="en-US" altLang="en-US"/>
              <a:pPr/>
              <a:t>‹#›</a:t>
            </a:fld>
            <a:endParaRPr lang="en-US" altLang="en-US"/>
          </a:p>
        </p:txBody>
      </p:sp>
    </p:spTree>
    <p:extLst>
      <p:ext uri="{BB962C8B-B14F-4D97-AF65-F5344CB8AC3E}">
        <p14:creationId xmlns:p14="http://schemas.microsoft.com/office/powerpoint/2010/main" val="12184715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0814-B62B-4476-ADBC-E2EA42AC3254}"/>
              </a:ext>
            </a:extLst>
          </p:cNvPr>
          <p:cNvSpPr>
            <a:spLocks noGrp="1"/>
          </p:cNvSpPr>
          <p:nvPr>
            <p:ph type="title"/>
          </p:nvPr>
        </p:nvSpPr>
        <p:spPr>
          <a:xfrm>
            <a:off x="630239" y="342900"/>
            <a:ext cx="2949575"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521C192-194E-417A-83CC-5D0310C0200F}"/>
              </a:ext>
            </a:extLst>
          </p:cNvPr>
          <p:cNvSpPr>
            <a:spLocks noGrp="1"/>
          </p:cNvSpPr>
          <p:nvPr>
            <p:ph idx="1"/>
          </p:nvPr>
        </p:nvSpPr>
        <p:spPr>
          <a:xfrm>
            <a:off x="3887788"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E46E77-439A-4162-A10B-CDE60934F5F6}"/>
              </a:ext>
            </a:extLst>
          </p:cNvPr>
          <p:cNvSpPr>
            <a:spLocks noGrp="1"/>
          </p:cNvSpPr>
          <p:nvPr>
            <p:ph type="body" sz="half" idx="2"/>
          </p:nvPr>
        </p:nvSpPr>
        <p:spPr>
          <a:xfrm>
            <a:off x="630239" y="1543050"/>
            <a:ext cx="2949575"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Slide Number Placeholder 4">
            <a:extLst>
              <a:ext uri="{FF2B5EF4-FFF2-40B4-BE49-F238E27FC236}">
                <a16:creationId xmlns:a16="http://schemas.microsoft.com/office/drawing/2014/main" id="{6CA0D3A6-45B0-48C8-8982-10E24F03C395}"/>
              </a:ext>
            </a:extLst>
          </p:cNvPr>
          <p:cNvSpPr>
            <a:spLocks noGrp="1"/>
          </p:cNvSpPr>
          <p:nvPr>
            <p:ph type="sldNum" sz="quarter" idx="10"/>
          </p:nvPr>
        </p:nvSpPr>
        <p:spPr/>
        <p:txBody>
          <a:bodyPr/>
          <a:lstStyle>
            <a:lvl1pPr>
              <a:defRPr/>
            </a:lvl1pPr>
          </a:lstStyle>
          <a:p>
            <a:r>
              <a:rPr lang="en-US" altLang="en-US"/>
              <a:t>22.</a:t>
            </a:r>
            <a:fld id="{A78F60CE-32AB-4695-A89D-DB6A1185FBC2}" type="slidenum">
              <a:rPr lang="en-US" altLang="en-US"/>
              <a:pPr/>
              <a:t>‹#›</a:t>
            </a:fld>
            <a:endParaRPr lang="en-US" altLang="en-US"/>
          </a:p>
        </p:txBody>
      </p:sp>
    </p:spTree>
    <p:extLst>
      <p:ext uri="{BB962C8B-B14F-4D97-AF65-F5344CB8AC3E}">
        <p14:creationId xmlns:p14="http://schemas.microsoft.com/office/powerpoint/2010/main" val="2572214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BCA0-B11D-4C9F-9131-5024D86BCE04}"/>
              </a:ext>
            </a:extLst>
          </p:cNvPr>
          <p:cNvSpPr>
            <a:spLocks noGrp="1"/>
          </p:cNvSpPr>
          <p:nvPr>
            <p:ph type="title"/>
          </p:nvPr>
        </p:nvSpPr>
        <p:spPr>
          <a:xfrm>
            <a:off x="630239" y="342900"/>
            <a:ext cx="2949575"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9A10DE0-E531-4489-AD0A-A967D236F856}"/>
              </a:ext>
            </a:extLst>
          </p:cNvPr>
          <p:cNvSpPr>
            <a:spLocks noGrp="1"/>
          </p:cNvSpPr>
          <p:nvPr>
            <p:ph type="pic" idx="1"/>
          </p:nvPr>
        </p:nvSpPr>
        <p:spPr>
          <a:xfrm>
            <a:off x="3887788"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E64354E-EDFF-4B32-8AF8-2CDAE1FB57DF}"/>
              </a:ext>
            </a:extLst>
          </p:cNvPr>
          <p:cNvSpPr>
            <a:spLocks noGrp="1"/>
          </p:cNvSpPr>
          <p:nvPr>
            <p:ph type="body" sz="half" idx="2"/>
          </p:nvPr>
        </p:nvSpPr>
        <p:spPr>
          <a:xfrm>
            <a:off x="630239" y="1543050"/>
            <a:ext cx="2949575"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Slide Number Placeholder 4">
            <a:extLst>
              <a:ext uri="{FF2B5EF4-FFF2-40B4-BE49-F238E27FC236}">
                <a16:creationId xmlns:a16="http://schemas.microsoft.com/office/drawing/2014/main" id="{3E43E564-A7CD-4AD5-A014-AFA9337E7517}"/>
              </a:ext>
            </a:extLst>
          </p:cNvPr>
          <p:cNvSpPr>
            <a:spLocks noGrp="1"/>
          </p:cNvSpPr>
          <p:nvPr>
            <p:ph type="sldNum" sz="quarter" idx="10"/>
          </p:nvPr>
        </p:nvSpPr>
        <p:spPr/>
        <p:txBody>
          <a:bodyPr/>
          <a:lstStyle>
            <a:lvl1pPr>
              <a:defRPr/>
            </a:lvl1pPr>
          </a:lstStyle>
          <a:p>
            <a:r>
              <a:rPr lang="en-US" altLang="en-US"/>
              <a:t>22.</a:t>
            </a:r>
            <a:fld id="{5D9FB8D3-38AD-4029-AD13-A671460750AC}" type="slidenum">
              <a:rPr lang="en-US" altLang="en-US"/>
              <a:pPr/>
              <a:t>‹#›</a:t>
            </a:fld>
            <a:endParaRPr lang="en-US" altLang="en-US"/>
          </a:p>
        </p:txBody>
      </p:sp>
    </p:spTree>
    <p:extLst>
      <p:ext uri="{BB962C8B-B14F-4D97-AF65-F5344CB8AC3E}">
        <p14:creationId xmlns:p14="http://schemas.microsoft.com/office/powerpoint/2010/main" val="414861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6589-B390-4ABD-970A-6516A7A4411C}"/>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4136E8-5924-43B5-AA65-80393E2BADE3}"/>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599BAC1-4520-4EF2-825C-B1509858E0EE}"/>
              </a:ext>
            </a:extLst>
          </p:cNvPr>
          <p:cNvSpPr>
            <a:spLocks noGrp="1"/>
          </p:cNvSpPr>
          <p:nvPr>
            <p:ph type="sldNum" sz="quarter" idx="10"/>
          </p:nvPr>
        </p:nvSpPr>
        <p:spPr/>
        <p:txBody>
          <a:bodyPr/>
          <a:lstStyle>
            <a:lvl1pPr>
              <a:defRPr/>
            </a:lvl1pPr>
          </a:lstStyle>
          <a:p>
            <a:r>
              <a:rPr lang="en-US" altLang="en-US"/>
              <a:t>22.</a:t>
            </a:r>
            <a:fld id="{DAB5EBD4-CE7C-4A72-B3C8-CE7854674E84}" type="slidenum">
              <a:rPr lang="en-US" altLang="en-US"/>
              <a:pPr/>
              <a:t>‹#›</a:t>
            </a:fld>
            <a:endParaRPr lang="en-US" altLang="en-US"/>
          </a:p>
        </p:txBody>
      </p:sp>
    </p:spTree>
    <p:extLst>
      <p:ext uri="{BB962C8B-B14F-4D97-AF65-F5344CB8AC3E}">
        <p14:creationId xmlns:p14="http://schemas.microsoft.com/office/powerpoint/2010/main" val="952036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1FBE40-5608-43C1-A780-7DF5D551CC6F}"/>
              </a:ext>
            </a:extLst>
          </p:cNvPr>
          <p:cNvSpPr>
            <a:spLocks noGrp="1"/>
          </p:cNvSpPr>
          <p:nvPr>
            <p:ph type="title" orient="vert"/>
          </p:nvPr>
        </p:nvSpPr>
        <p:spPr>
          <a:xfrm>
            <a:off x="6543676"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DD6F03-5503-402D-93AD-F8BE4A02D873}"/>
              </a:ext>
            </a:extLst>
          </p:cNvPr>
          <p:cNvSpPr>
            <a:spLocks noGrp="1"/>
          </p:cNvSpPr>
          <p:nvPr>
            <p:ph type="body" orient="vert" idx="1"/>
          </p:nvPr>
        </p:nvSpPr>
        <p:spPr>
          <a:xfrm>
            <a:off x="628651" y="273844"/>
            <a:ext cx="57626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3AE75A0-9FCC-4B8D-A208-45D55EE66F1B}"/>
              </a:ext>
            </a:extLst>
          </p:cNvPr>
          <p:cNvSpPr>
            <a:spLocks noGrp="1"/>
          </p:cNvSpPr>
          <p:nvPr>
            <p:ph type="sldNum" sz="quarter" idx="10"/>
          </p:nvPr>
        </p:nvSpPr>
        <p:spPr/>
        <p:txBody>
          <a:bodyPr/>
          <a:lstStyle>
            <a:lvl1pPr>
              <a:defRPr/>
            </a:lvl1pPr>
          </a:lstStyle>
          <a:p>
            <a:r>
              <a:rPr lang="en-US" altLang="en-US"/>
              <a:t>22.</a:t>
            </a:r>
            <a:fld id="{D38BD312-1781-4DFD-95E9-383E68C71D3F}" type="slidenum">
              <a:rPr lang="en-US" altLang="en-US"/>
              <a:pPr/>
              <a:t>‹#›</a:t>
            </a:fld>
            <a:endParaRPr lang="en-US" altLang="en-US"/>
          </a:p>
        </p:txBody>
      </p:sp>
    </p:spTree>
    <p:extLst>
      <p:ext uri="{BB962C8B-B14F-4D97-AF65-F5344CB8AC3E}">
        <p14:creationId xmlns:p14="http://schemas.microsoft.com/office/powerpoint/2010/main" val="3745722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33AA3-C1BF-4B7A-8BAA-456F3D07B45D}"/>
              </a:ext>
            </a:extLst>
          </p:cNvPr>
          <p:cNvSpPr>
            <a:spLocks noGrp="1"/>
          </p:cNvSpPr>
          <p:nvPr>
            <p:ph/>
          </p:nvPr>
        </p:nvSpPr>
        <p:spPr>
          <a:xfrm>
            <a:off x="628650" y="273844"/>
            <a:ext cx="7886700" cy="435887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3227B831-7178-4843-8AC3-0AB95F8282AB}"/>
              </a:ext>
            </a:extLst>
          </p:cNvPr>
          <p:cNvSpPr>
            <a:spLocks noGrp="1"/>
          </p:cNvSpPr>
          <p:nvPr>
            <p:ph type="sldNum" sz="quarter" idx="10"/>
          </p:nvPr>
        </p:nvSpPr>
        <p:spPr>
          <a:xfrm>
            <a:off x="0" y="4800600"/>
            <a:ext cx="1905000" cy="342900"/>
          </a:xfrm>
        </p:spPr>
        <p:txBody>
          <a:bodyPr/>
          <a:lstStyle>
            <a:lvl1pPr>
              <a:defRPr/>
            </a:lvl1pPr>
          </a:lstStyle>
          <a:p>
            <a:r>
              <a:rPr lang="en-US" altLang="en-US"/>
              <a:t>22.</a:t>
            </a:r>
            <a:fld id="{DBA60386-70EE-463C-B153-4831D4AE908D}" type="slidenum">
              <a:rPr lang="en-US" altLang="en-US"/>
              <a:pPr/>
              <a:t>‹#›</a:t>
            </a:fld>
            <a:endParaRPr lang="en-US" altLang="en-US"/>
          </a:p>
        </p:txBody>
      </p:sp>
    </p:spTree>
    <p:extLst>
      <p:ext uri="{BB962C8B-B14F-4D97-AF65-F5344CB8AC3E}">
        <p14:creationId xmlns:p14="http://schemas.microsoft.com/office/powerpoint/2010/main" val="240623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0" y="4800600"/>
            <a:ext cx="1905000" cy="342900"/>
          </a:xfrm>
          <a:prstGeom prst="rect">
            <a:avLst/>
          </a:prstGeom>
          <a:noFill/>
          <a:ln>
            <a:noFill/>
          </a:ln>
        </p:spPr>
        <p:txBody>
          <a:bodyPr spcFirstLastPara="1" wrap="square" lIns="91425" tIns="45700" rIns="91425" bIns="45700" anchor="b" anchorCtr="0">
            <a:noAutofit/>
          </a:bodyPr>
          <a:lstStyle>
            <a:lvl1pPr marL="0" marR="0" lvl="0"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
              <a:t>1.</a:t>
            </a:r>
            <a:fld id="{00000000-1234-1234-1234-123412341234}" type="slidenum">
              <a:rPr lang="en"/>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25"/>
          <p:cNvSpPr txBox="1"/>
          <p:nvPr/>
        </p:nvSpPr>
        <p:spPr>
          <a:xfrm>
            <a:off x="0" y="0"/>
            <a:ext cx="9144000" cy="5143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00" name="Google Shape;100;p25"/>
          <p:cNvSpPr/>
          <p:nvPr/>
        </p:nvSpPr>
        <p:spPr>
          <a:xfrm>
            <a:off x="63500" y="52388"/>
            <a:ext cx="9013825" cy="5019675"/>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01" name="Google Shape;101;p25"/>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02" name="Google Shape;102;p25"/>
          <p:cNvSpPr txBox="1">
            <a:spLocks noGrp="1"/>
          </p:cNvSpPr>
          <p:nvPr>
            <p:ph type="body" idx="1"/>
          </p:nvPr>
        </p:nvSpPr>
        <p:spPr>
          <a:xfrm>
            <a:off x="914400" y="1085850"/>
            <a:ext cx="7772400" cy="3429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E6B1A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A28E6A"/>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A28E6A"/>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E6AF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CAAB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03" name="Google Shape;103;p25"/>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b="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7"/>
          <p:cNvSpPr txBox="1"/>
          <p:nvPr/>
        </p:nvSpPr>
        <p:spPr>
          <a:xfrm>
            <a:off x="0" y="0"/>
            <a:ext cx="9144000" cy="5143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09" name="Google Shape;109;p27"/>
          <p:cNvSpPr/>
          <p:nvPr/>
        </p:nvSpPr>
        <p:spPr>
          <a:xfrm>
            <a:off x="63500" y="52388"/>
            <a:ext cx="9013825" cy="5019675"/>
          </a:xfrm>
          <a:prstGeom prst="roundRect">
            <a:avLst>
              <a:gd name="adj" fmla="val 1065"/>
            </a:avLst>
          </a:prstGeom>
          <a:solidFill>
            <a:schemeClr val="lt1"/>
          </a:solidFill>
          <a:ln w="9525"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10" name="Google Shape;110;p27"/>
          <p:cNvSpPr txBox="1">
            <a:spLocks noGrp="1"/>
          </p:cNvSpPr>
          <p:nvPr>
            <p:ph type="title"/>
          </p:nvPr>
        </p:nvSpPr>
        <p:spPr>
          <a:xfrm>
            <a:off x="914400" y="205978"/>
            <a:ext cx="7772400" cy="857250"/>
          </a:xfrm>
          <a:prstGeom prst="rect">
            <a:avLst/>
          </a:prstGeom>
          <a:noFill/>
          <a:ln>
            <a:noFill/>
          </a:ln>
        </p:spPr>
        <p:txBody>
          <a:bodyPr spcFirstLastPara="1" wrap="square" lIns="91425" tIns="45700" rIns="91425" bIns="91425" anchor="b" anchorCtr="0">
            <a:noAutofit/>
          </a:bodyPr>
          <a:lstStyle>
            <a:lvl1pPr marR="0" lvl="0"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2pPr>
            <a:lvl3pPr marR="0" lvl="2"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3pPr>
            <a:lvl4pPr marR="0" lvl="3"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4pPr>
            <a:lvl5pPr marR="0" lvl="4"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5pPr>
            <a:lvl6pPr marR="0" lvl="5"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6pPr>
            <a:lvl7pPr marR="0" lvl="6"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7pPr>
            <a:lvl8pPr marR="0" lvl="7"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8pPr>
            <a:lvl9pPr marR="0" lvl="8" algn="l" rtl="0">
              <a:spcBef>
                <a:spcPts val="0"/>
              </a:spcBef>
              <a:spcAft>
                <a:spcPts val="0"/>
              </a:spcAft>
              <a:buSzPts val="1400"/>
              <a:buNone/>
              <a:defRPr sz="4000" b="0" i="0" u="none" strike="noStrike" cap="none">
                <a:solidFill>
                  <a:schemeClr val="dk2"/>
                </a:solidFill>
                <a:latin typeface="Libre Franklin"/>
                <a:ea typeface="Libre Franklin"/>
                <a:cs typeface="Libre Franklin"/>
                <a:sym typeface="Libre Franklin"/>
              </a:defRPr>
            </a:lvl9pPr>
          </a:lstStyle>
          <a:p>
            <a:endParaRPr/>
          </a:p>
        </p:txBody>
      </p:sp>
      <p:sp>
        <p:nvSpPr>
          <p:cNvPr id="111" name="Google Shape;111;p27"/>
          <p:cNvSpPr txBox="1">
            <a:spLocks noGrp="1"/>
          </p:cNvSpPr>
          <p:nvPr>
            <p:ph type="body" idx="1"/>
          </p:nvPr>
        </p:nvSpPr>
        <p:spPr>
          <a:xfrm>
            <a:off x="914400" y="1085850"/>
            <a:ext cx="7772400" cy="3429000"/>
          </a:xfrm>
          <a:prstGeom prst="rect">
            <a:avLst/>
          </a:prstGeom>
          <a:noFill/>
          <a:ln>
            <a:noFill/>
          </a:ln>
        </p:spPr>
        <p:txBody>
          <a:bodyPr spcFirstLastPara="1" wrap="square" lIns="91425" tIns="45700" rIns="91425" bIns="45700" anchor="t" anchorCtr="0">
            <a:noAutofit/>
          </a:bodyPr>
          <a:lstStyle>
            <a:lvl1pPr marL="457200" marR="0" lvl="0" indent="-368935" algn="l" rtl="0">
              <a:spcBef>
                <a:spcPts val="575"/>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spcBef>
                <a:spcPts val="375"/>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spcBef>
                <a:spcPts val="375"/>
              </a:spcBef>
              <a:spcAft>
                <a:spcPts val="0"/>
              </a:spcAft>
              <a:buClr>
                <a:srgbClr val="E6B1AB"/>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spcBef>
                <a:spcPts val="375"/>
              </a:spcBef>
              <a:spcAft>
                <a:spcPts val="0"/>
              </a:spcAft>
              <a:buClr>
                <a:srgbClr val="A28E6A"/>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spcBef>
                <a:spcPts val="375"/>
              </a:spcBef>
              <a:spcAft>
                <a:spcPts val="0"/>
              </a:spcAft>
              <a:buClr>
                <a:srgbClr val="A28E6A"/>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spcBef>
                <a:spcPts val="370"/>
              </a:spcBef>
              <a:spcAft>
                <a:spcPts val="0"/>
              </a:spcAft>
              <a:buClr>
                <a:srgbClr val="E6AF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spcBef>
                <a:spcPts val="370"/>
              </a:spcBef>
              <a:spcAft>
                <a:spcPts val="0"/>
              </a:spcAft>
              <a:buClr>
                <a:srgbClr val="CAABA9"/>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12" name="Google Shape;112;p27"/>
          <p:cNvSpPr txBox="1">
            <a:spLocks noGrp="1"/>
          </p:cNvSpPr>
          <p:nvPr>
            <p:ph type="dt" idx="10"/>
          </p:nvPr>
        </p:nvSpPr>
        <p:spPr>
          <a:xfrm>
            <a:off x="6172200" y="4643438"/>
            <a:ext cx="2476500" cy="357187"/>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400" b="1" i="0" u="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113" name="Google Shape;113;p27"/>
          <p:cNvSpPr txBox="1">
            <a:spLocks noGrp="1"/>
          </p:cNvSpPr>
          <p:nvPr>
            <p:ph type="ftr" idx="11"/>
          </p:nvPr>
        </p:nvSpPr>
        <p:spPr>
          <a:xfrm>
            <a:off x="914400" y="4629150"/>
            <a:ext cx="3962400" cy="342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3200" b="1"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114" name="Google Shape;114;p27"/>
          <p:cNvSpPr>
            <a:spLocks noGrp="1"/>
          </p:cNvSpPr>
          <p:nvPr>
            <p:ph type="sldNum" idx="12"/>
          </p:nvPr>
        </p:nvSpPr>
        <p:spPr>
          <a:xfrm>
            <a:off x="146050" y="4657725"/>
            <a:ext cx="457200" cy="3429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400"/>
              <a:buFont typeface="Libre Franklin"/>
              <a:buNone/>
              <a:defRPr sz="1400" b="1"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r>
              <a:rPr lang="en"/>
              <a:t>25.</a:t>
            </a:r>
            <a:fld id="{00000000-1234-1234-1234-123412341234}" type="slidenum">
              <a:rPr lang="en"/>
              <a:t>‹#›</a:t>
            </a:fld>
            <a:endParaRPr b="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id="{7505A8D5-B679-49C1-B954-B41B8098DB84}"/>
              </a:ext>
            </a:extLst>
          </p:cNvPr>
          <p:cNvSpPr>
            <a:spLocks noGrp="1" noChangeArrowheads="1"/>
          </p:cNvSpPr>
          <p:nvPr>
            <p:ph type="sldNum" sz="quarter" idx="4"/>
          </p:nvPr>
        </p:nvSpPr>
        <p:spPr bwMode="auto">
          <a:xfrm>
            <a:off x="0" y="48006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500" baseline="0">
                <a:solidFill>
                  <a:schemeClr val="bg2"/>
                </a:solidFill>
              </a:defRPr>
            </a:lvl1pPr>
          </a:lstStyle>
          <a:p>
            <a:r>
              <a:rPr lang="en-US" altLang="en-US"/>
              <a:t>22.</a:t>
            </a:r>
            <a:fld id="{253177C2-3D7B-454C-8C55-D675AC3C354C}" type="slidenum">
              <a:rPr lang="en-US" altLang="en-US"/>
              <a:pPr/>
              <a:t>‹#›</a:t>
            </a:fld>
            <a:endParaRPr lang="en-US" altLang="en-US"/>
          </a:p>
        </p:txBody>
      </p:sp>
    </p:spTree>
    <p:extLst>
      <p:ext uri="{BB962C8B-B14F-4D97-AF65-F5344CB8AC3E}">
        <p14:creationId xmlns:p14="http://schemas.microsoft.com/office/powerpoint/2010/main" val="103293297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rtl="0" fontAlgn="base">
        <a:spcBef>
          <a:spcPct val="0"/>
        </a:spcBef>
        <a:spcAft>
          <a:spcPct val="0"/>
        </a:spcAft>
        <a:defRPr sz="3300" kern="1200">
          <a:solidFill>
            <a:schemeClr val="tx2"/>
          </a:solidFill>
          <a:latin typeface="+mj-lt"/>
          <a:ea typeface="+mj-ea"/>
          <a:cs typeface="+mj-cs"/>
        </a:defRPr>
      </a:lvl1pPr>
      <a:lvl2pPr algn="l" rtl="0" fontAlgn="base">
        <a:spcBef>
          <a:spcPct val="0"/>
        </a:spcBef>
        <a:spcAft>
          <a:spcPct val="0"/>
        </a:spcAft>
        <a:defRPr sz="3300">
          <a:solidFill>
            <a:schemeClr val="tx2"/>
          </a:solidFill>
          <a:latin typeface="Tahoma" panose="020B0604030504040204" pitchFamily="34" charset="0"/>
        </a:defRPr>
      </a:lvl2pPr>
      <a:lvl3pPr algn="l" rtl="0" fontAlgn="base">
        <a:spcBef>
          <a:spcPct val="0"/>
        </a:spcBef>
        <a:spcAft>
          <a:spcPct val="0"/>
        </a:spcAft>
        <a:defRPr sz="3300">
          <a:solidFill>
            <a:schemeClr val="tx2"/>
          </a:solidFill>
          <a:latin typeface="Tahoma" panose="020B0604030504040204" pitchFamily="34" charset="0"/>
        </a:defRPr>
      </a:lvl3pPr>
      <a:lvl4pPr algn="l" rtl="0" fontAlgn="base">
        <a:spcBef>
          <a:spcPct val="0"/>
        </a:spcBef>
        <a:spcAft>
          <a:spcPct val="0"/>
        </a:spcAft>
        <a:defRPr sz="3300">
          <a:solidFill>
            <a:schemeClr val="tx2"/>
          </a:solidFill>
          <a:latin typeface="Tahoma" panose="020B0604030504040204" pitchFamily="34" charset="0"/>
        </a:defRPr>
      </a:lvl4pPr>
      <a:lvl5pPr algn="l" rtl="0" fontAlgn="base">
        <a:spcBef>
          <a:spcPct val="0"/>
        </a:spcBef>
        <a:spcAft>
          <a:spcPct val="0"/>
        </a:spcAft>
        <a:defRPr sz="3300">
          <a:solidFill>
            <a:schemeClr val="tx2"/>
          </a:solidFill>
          <a:latin typeface="Tahoma" panose="020B0604030504040204" pitchFamily="34" charset="0"/>
        </a:defRPr>
      </a:lvl5pPr>
      <a:lvl6pPr marL="342900" algn="l" rtl="0" fontAlgn="base">
        <a:spcBef>
          <a:spcPct val="0"/>
        </a:spcBef>
        <a:spcAft>
          <a:spcPct val="0"/>
        </a:spcAft>
        <a:defRPr sz="3300">
          <a:solidFill>
            <a:schemeClr val="tx2"/>
          </a:solidFill>
          <a:latin typeface="Tahoma" panose="020B0604030504040204" pitchFamily="34" charset="0"/>
        </a:defRPr>
      </a:lvl6pPr>
      <a:lvl7pPr marL="685800" algn="l" rtl="0" fontAlgn="base">
        <a:spcBef>
          <a:spcPct val="0"/>
        </a:spcBef>
        <a:spcAft>
          <a:spcPct val="0"/>
        </a:spcAft>
        <a:defRPr sz="3300">
          <a:solidFill>
            <a:schemeClr val="tx2"/>
          </a:solidFill>
          <a:latin typeface="Tahoma" panose="020B0604030504040204" pitchFamily="34" charset="0"/>
        </a:defRPr>
      </a:lvl7pPr>
      <a:lvl8pPr marL="1028700" algn="l" rtl="0" fontAlgn="base">
        <a:spcBef>
          <a:spcPct val="0"/>
        </a:spcBef>
        <a:spcAft>
          <a:spcPct val="0"/>
        </a:spcAft>
        <a:defRPr sz="3300">
          <a:solidFill>
            <a:schemeClr val="tx2"/>
          </a:solidFill>
          <a:latin typeface="Tahoma" panose="020B0604030504040204" pitchFamily="34" charset="0"/>
        </a:defRPr>
      </a:lvl8pPr>
      <a:lvl9pPr marL="1371600" algn="l" rtl="0" fontAlgn="base">
        <a:spcBef>
          <a:spcPct val="0"/>
        </a:spcBef>
        <a:spcAft>
          <a:spcPct val="0"/>
        </a:spcAft>
        <a:defRPr sz="3300">
          <a:solidFill>
            <a:schemeClr val="tx2"/>
          </a:solidFill>
          <a:latin typeface="Tahoma" panose="020B0604030504040204" pitchFamily="34" charset="0"/>
        </a:defRPr>
      </a:lvl9pPr>
    </p:titleStyle>
    <p:bodyStyle>
      <a:lvl1pPr marL="257175" indent="-257175" algn="l" rtl="0" fontAlgn="base">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1pPr>
      <a:lvl2pPr marL="557213" indent="-214313" algn="l" rtl="0" fontAlgn="base">
        <a:spcBef>
          <a:spcPct val="20000"/>
        </a:spcBef>
        <a:spcAft>
          <a:spcPct val="0"/>
        </a:spcAft>
        <a:buClr>
          <a:schemeClr val="hlink"/>
        </a:buClr>
        <a:buSzPct val="55000"/>
        <a:buFont typeface="Wingdings" panose="05000000000000000000" pitchFamily="2" charset="2"/>
        <a:buChar char="n"/>
        <a:defRPr sz="2100" kern="1200">
          <a:solidFill>
            <a:schemeClr val="tx1"/>
          </a:solidFill>
          <a:latin typeface="+mn-lt"/>
          <a:ea typeface="+mn-ea"/>
          <a:cs typeface="+mn-cs"/>
        </a:defRPr>
      </a:lvl2pPr>
      <a:lvl3pPr marL="857250" indent="-171450" algn="l" rtl="0" fontAlgn="base">
        <a:spcBef>
          <a:spcPct val="20000"/>
        </a:spcBef>
        <a:spcAft>
          <a:spcPct val="0"/>
        </a:spcAft>
        <a:buClr>
          <a:schemeClr val="folHlink"/>
        </a:buClr>
        <a:buSzPct val="50000"/>
        <a:buFont typeface="Wingdings" panose="05000000000000000000" pitchFamily="2" charset="2"/>
        <a:buChar char="n"/>
        <a:defRPr sz="1800" kern="1200">
          <a:solidFill>
            <a:schemeClr val="tx1"/>
          </a:solidFill>
          <a:latin typeface="+mn-lt"/>
          <a:ea typeface="+mn-ea"/>
          <a:cs typeface="+mn-cs"/>
        </a:defRPr>
      </a:lvl3pPr>
      <a:lvl4pPr marL="1200150" indent="-171450" algn="l" rtl="0" fontAlgn="base">
        <a:spcBef>
          <a:spcPct val="20000"/>
        </a:spcBef>
        <a:spcAft>
          <a:spcPct val="0"/>
        </a:spcAft>
        <a:buClr>
          <a:schemeClr val="accent2"/>
        </a:buClr>
        <a:buSzPct val="55000"/>
        <a:buFont typeface="Wingdings" panose="05000000000000000000" pitchFamily="2" charset="2"/>
        <a:buChar char="n"/>
        <a:defRPr sz="1500" kern="1200">
          <a:solidFill>
            <a:schemeClr val="tx1"/>
          </a:solidFill>
          <a:latin typeface="+mn-lt"/>
          <a:ea typeface="+mn-ea"/>
          <a:cs typeface="+mn-cs"/>
        </a:defRPr>
      </a:lvl4pPr>
      <a:lvl5pPr marL="1543050" indent="-171450" algn="l" rtl="0" fontAlgn="base">
        <a:spcBef>
          <a:spcPct val="20000"/>
        </a:spcBef>
        <a:spcAft>
          <a:spcPct val="0"/>
        </a:spcAft>
        <a:buClr>
          <a:schemeClr val="accent1"/>
        </a:buClr>
        <a:buSzPct val="50000"/>
        <a:buFont typeface="Wingdings" panose="05000000000000000000" pitchFamily="2" charset="2"/>
        <a:buChar char="n"/>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7.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4.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5.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3.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4.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6.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9.xml"/><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0.xml"/><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6.xml"/><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8.xml"/><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9.xml"/><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1.xml"/><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xml"/><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3.xml"/><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4.xm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xml"/><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7.xml"/><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8.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0.xml"/><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1.xml"/><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2.xml"/><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3.xml"/><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4.xml"/><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6.xml"/><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7.xml"/><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8.xml"/><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0.xml"/><Relationship Id="rId1"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2.xml"/><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3.xm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4.xml"/><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6.xml"/><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7.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8.xml"/><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9.xml"/><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0.xml"/><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1.xml"/><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2.xml"/><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3.xml"/><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4.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7.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8.xml"/><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9.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0.xml"/><Relationship Id="rId1" Type="http://schemas.openxmlformats.org/officeDocument/2006/relationships/slideLayout" Target="../slideLayouts/slideLayout2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5.xml"/></Relationships>
</file>

<file path=ppt/slides/_rels/slide2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4.xml"/><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5.xml"/></Relationships>
</file>

<file path=ppt/slides/_rels/slide2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7.xml"/><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5.xml"/></Relationships>
</file>

<file path=ppt/slides/_rels/slide2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0.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5.xml"/></Relationships>
</file>

<file path=ppt/slides/_rels/slide2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4.xml"/><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7.xml"/><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8.xml"/><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9.xml"/><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0.xml"/><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1.xml"/><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4.xml"/><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5.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5"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
        <p:nvSpPr>
          <p:cNvPr id="163" name="Google Shape;163;p35"/>
          <p:cNvSpPr txBox="1"/>
          <p:nvPr/>
        </p:nvSpPr>
        <p:spPr>
          <a:xfrm>
            <a:off x="1143000" y="1885950"/>
            <a:ext cx="6858000" cy="230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400"/>
              <a:buFont typeface="Arial"/>
              <a:buNone/>
            </a:pPr>
            <a:r>
              <a:rPr lang="en" sz="4400" b="1">
                <a:solidFill>
                  <a:schemeClr val="dk2"/>
                </a:solidFill>
              </a:rPr>
              <a:t>UNIT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 name="Google Shape;239;p4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 name="Google Shape;240;p4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1" name="Google Shape;241;p4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 name="Google Shape;242;p4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3" name="Google Shape;243;p4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 name="Google Shape;244;p4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45" name="Google Shape;245;p43"/>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46" name="Google Shape;246;p43"/>
          <p:cNvCxnSpPr/>
          <p:nvPr/>
        </p:nvCxnSpPr>
        <p:spPr>
          <a:xfrm>
            <a:off x="458787" y="32956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47" name="Google Shape;247;p43"/>
          <p:cNvSpPr txBox="1"/>
          <p:nvPr/>
        </p:nvSpPr>
        <p:spPr>
          <a:xfrm>
            <a:off x="484175" y="2069300"/>
            <a:ext cx="8085000" cy="1222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burst error means that 2 or more bits in the data unit have changed.</a:t>
            </a:r>
            <a:endParaRPr/>
          </a:p>
        </p:txBody>
      </p:sp>
      <p:grpSp>
        <p:nvGrpSpPr>
          <p:cNvPr id="248" name="Google Shape;248;p43"/>
          <p:cNvGrpSpPr/>
          <p:nvPr/>
        </p:nvGrpSpPr>
        <p:grpSpPr>
          <a:xfrm>
            <a:off x="533400" y="1518046"/>
            <a:ext cx="1143000" cy="425053"/>
            <a:chOff x="1200" y="1248"/>
            <a:chExt cx="720" cy="357"/>
          </a:xfrm>
        </p:grpSpPr>
        <p:pic>
          <p:nvPicPr>
            <p:cNvPr id="249" name="Google Shape;249;p4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50" name="Google Shape;250;p4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Line 2">
            <a:extLst>
              <a:ext uri="{FF2B5EF4-FFF2-40B4-BE49-F238E27FC236}">
                <a16:creationId xmlns:a16="http://schemas.microsoft.com/office/drawing/2014/main" id="{42B71CF4-E4EA-43B3-88EE-A6AAE9E92AD9}"/>
              </a:ext>
            </a:extLst>
          </p:cNvPr>
          <p:cNvSpPr>
            <a:spLocks noChangeShapeType="1"/>
          </p:cNvSpPr>
          <p:nvPr/>
        </p:nvSpPr>
        <p:spPr bwMode="auto">
          <a:xfrm>
            <a:off x="1257300" y="4572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49956" name="Text Box 4">
            <a:extLst>
              <a:ext uri="{FF2B5EF4-FFF2-40B4-BE49-F238E27FC236}">
                <a16:creationId xmlns:a16="http://schemas.microsoft.com/office/drawing/2014/main" id="{AAA8ABF6-737A-470F-B4E0-6CA67FE37079}"/>
              </a:ext>
            </a:extLst>
          </p:cNvPr>
          <p:cNvSpPr txBox="1">
            <a:spLocks noChangeArrowheads="1"/>
          </p:cNvSpPr>
          <p:nvPr/>
        </p:nvSpPr>
        <p:spPr bwMode="auto">
          <a:xfrm>
            <a:off x="1371601" y="0"/>
            <a:ext cx="17908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2400" b="1" i="1" kern="1200" dirty="0">
                <a:latin typeface="Times New Roman" panose="02020603050405020304" pitchFamily="18" charset="0"/>
                <a:ea typeface="+mn-ea"/>
                <a:cs typeface="+mn-cs"/>
              </a:rPr>
              <a:t>Multicasting</a:t>
            </a:r>
          </a:p>
        </p:txBody>
      </p:sp>
      <p:sp>
        <p:nvSpPr>
          <p:cNvPr id="1149957" name="Line 5">
            <a:extLst>
              <a:ext uri="{FF2B5EF4-FFF2-40B4-BE49-F238E27FC236}">
                <a16:creationId xmlns:a16="http://schemas.microsoft.com/office/drawing/2014/main" id="{9EAF0BBB-2BF6-4EB7-8F45-E570FC6588C3}"/>
              </a:ext>
            </a:extLst>
          </p:cNvPr>
          <p:cNvSpPr>
            <a:spLocks noChangeShapeType="1"/>
          </p:cNvSpPr>
          <p:nvPr/>
        </p:nvSpPr>
        <p:spPr bwMode="auto">
          <a:xfrm>
            <a:off x="1257300" y="417195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pic>
        <p:nvPicPr>
          <p:cNvPr id="1149958" name="Picture 6">
            <a:extLst>
              <a:ext uri="{FF2B5EF4-FFF2-40B4-BE49-F238E27FC236}">
                <a16:creationId xmlns:a16="http://schemas.microsoft.com/office/drawing/2014/main" id="{0EAD567B-3FE4-4585-985D-E820F000E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541720"/>
            <a:ext cx="4511279" cy="357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3FB3412B-DA38-4CE5-B388-E8566B1D444D}"/>
              </a:ext>
            </a:extLst>
          </p:cNvPr>
          <p:cNvSpPr/>
          <p:nvPr/>
        </p:nvSpPr>
        <p:spPr>
          <a:xfrm>
            <a:off x="1143000" y="4256470"/>
            <a:ext cx="6858000" cy="738664"/>
          </a:xfrm>
          <a:prstGeom prst="rect">
            <a:avLst/>
          </a:prstGeom>
        </p:spPr>
        <p:txBody>
          <a:bodyPr wrap="square">
            <a:spAutoFit/>
          </a:bodyPr>
          <a:lstStyle/>
          <a:p>
            <a:pPr algn="ctr" defTabSz="685800" eaLnBrk="0" fontAlgn="base" hangingPunct="0">
              <a:spcBef>
                <a:spcPct val="0"/>
              </a:spcBef>
              <a:spcAft>
                <a:spcPct val="0"/>
              </a:spcAft>
              <a:buClrTx/>
            </a:pPr>
            <a:r>
              <a:rPr lang="en-US" altLang="en-US" sz="2100" kern="1200" dirty="0">
                <a:latin typeface="Arial" panose="020B0604020202020204" pitchFamily="34" charset="0"/>
                <a:ea typeface="+mn-ea"/>
                <a:cs typeface="+mn-cs"/>
              </a:rPr>
              <a:t>In multicasting, the router may forward the received packet through several of its interfaces.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Line 2">
            <a:extLst>
              <a:ext uri="{FF2B5EF4-FFF2-40B4-BE49-F238E27FC236}">
                <a16:creationId xmlns:a16="http://schemas.microsoft.com/office/drawing/2014/main" id="{5C8991AD-F574-4F8A-AA49-14DA2913765A}"/>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52003" name="Line 3">
            <a:extLst>
              <a:ext uri="{FF2B5EF4-FFF2-40B4-BE49-F238E27FC236}">
                <a16:creationId xmlns:a16="http://schemas.microsoft.com/office/drawing/2014/main" id="{2D7472F2-DF81-47AA-826D-8C805C0C025B}"/>
              </a:ext>
            </a:extLst>
          </p:cNvPr>
          <p:cNvSpPr>
            <a:spLocks noChangeShapeType="1"/>
          </p:cNvSpPr>
          <p:nvPr/>
        </p:nvSpPr>
        <p:spPr bwMode="auto">
          <a:xfrm>
            <a:off x="1257300" y="5715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52004" name="Text Box 4">
            <a:extLst>
              <a:ext uri="{FF2B5EF4-FFF2-40B4-BE49-F238E27FC236}">
                <a16:creationId xmlns:a16="http://schemas.microsoft.com/office/drawing/2014/main" id="{3169AFF7-DE1C-4D67-8828-A07C6DB6E502}"/>
              </a:ext>
            </a:extLst>
          </p:cNvPr>
          <p:cNvSpPr txBox="1">
            <a:spLocks noChangeArrowheads="1"/>
          </p:cNvSpPr>
          <p:nvPr/>
        </p:nvSpPr>
        <p:spPr bwMode="auto">
          <a:xfrm>
            <a:off x="1257301" y="114300"/>
            <a:ext cx="5200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2400" b="1" i="1" kern="1200" dirty="0">
                <a:latin typeface="Times New Roman" panose="02020603050405020304" pitchFamily="18" charset="0"/>
                <a:ea typeface="+mn-ea"/>
                <a:cs typeface="+mn-cs"/>
              </a:rPr>
              <a:t>Multicasting versus multiple unicasting</a:t>
            </a:r>
          </a:p>
        </p:txBody>
      </p:sp>
      <p:pic>
        <p:nvPicPr>
          <p:cNvPr id="1152006" name="Picture 6">
            <a:extLst>
              <a:ext uri="{FF2B5EF4-FFF2-40B4-BE49-F238E27FC236}">
                <a16:creationId xmlns:a16="http://schemas.microsoft.com/office/drawing/2014/main" id="{2E94EDF7-0DE3-47AD-AFDA-9B0133B4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623001"/>
            <a:ext cx="3429000" cy="446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Line 2">
            <a:extLst>
              <a:ext uri="{FF2B5EF4-FFF2-40B4-BE49-F238E27FC236}">
                <a16:creationId xmlns:a16="http://schemas.microsoft.com/office/drawing/2014/main" id="{7E68D6FF-3796-45AC-B656-D546B2248CDE}"/>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60195" name="Line 3">
            <a:extLst>
              <a:ext uri="{FF2B5EF4-FFF2-40B4-BE49-F238E27FC236}">
                <a16:creationId xmlns:a16="http://schemas.microsoft.com/office/drawing/2014/main" id="{5228C1FE-19D2-49BB-A12A-BCA99F543EF6}"/>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60196" name="Text Box 4">
            <a:extLst>
              <a:ext uri="{FF2B5EF4-FFF2-40B4-BE49-F238E27FC236}">
                <a16:creationId xmlns:a16="http://schemas.microsoft.com/office/drawing/2014/main" id="{018D6921-2C93-458F-A2E2-D09D428B8B15}"/>
              </a:ext>
            </a:extLst>
          </p:cNvPr>
          <p:cNvSpPr txBox="1">
            <a:spLocks noChangeArrowheads="1"/>
          </p:cNvSpPr>
          <p:nvPr/>
        </p:nvSpPr>
        <p:spPr bwMode="auto">
          <a:xfrm>
            <a:off x="1371600" y="285750"/>
            <a:ext cx="349647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1500" b="1" i="1" kern="1200" dirty="0">
                <a:latin typeface="Times New Roman" panose="02020603050405020304" pitchFamily="18" charset="0"/>
                <a:ea typeface="+mn-ea"/>
                <a:cs typeface="+mn-cs"/>
              </a:rPr>
              <a:t>Taxonomy of common multicast protocols</a:t>
            </a:r>
          </a:p>
        </p:txBody>
      </p:sp>
      <p:sp>
        <p:nvSpPr>
          <p:cNvPr id="1160197" name="Line 5">
            <a:extLst>
              <a:ext uri="{FF2B5EF4-FFF2-40B4-BE49-F238E27FC236}">
                <a16:creationId xmlns:a16="http://schemas.microsoft.com/office/drawing/2014/main" id="{CA31EDEB-D633-46F0-955A-BAB937B44F02}"/>
              </a:ext>
            </a:extLst>
          </p:cNvPr>
          <p:cNvSpPr>
            <a:spLocks noChangeShapeType="1"/>
          </p:cNvSpPr>
          <p:nvPr/>
        </p:nvSpPr>
        <p:spPr bwMode="auto">
          <a:xfrm>
            <a:off x="1257300" y="4686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pic>
        <p:nvPicPr>
          <p:cNvPr id="1160198" name="Picture 6">
            <a:extLst>
              <a:ext uri="{FF2B5EF4-FFF2-40B4-BE49-F238E27FC236}">
                <a16:creationId xmlns:a16="http://schemas.microsoft.com/office/drawing/2014/main" id="{32AD1C82-718B-46E9-9218-80DAB82EC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2" y="1485901"/>
            <a:ext cx="6053138" cy="2032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Line 2">
            <a:extLst>
              <a:ext uri="{FF2B5EF4-FFF2-40B4-BE49-F238E27FC236}">
                <a16:creationId xmlns:a16="http://schemas.microsoft.com/office/drawing/2014/main" id="{7068DC6F-0132-4C9D-B04D-D32221F559FD}"/>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5" name="Line 3">
            <a:extLst>
              <a:ext uri="{FF2B5EF4-FFF2-40B4-BE49-F238E27FC236}">
                <a16:creationId xmlns:a16="http://schemas.microsoft.com/office/drawing/2014/main" id="{0E956985-D1EA-48B0-B5C2-08F4940A9E54}"/>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6" name="Text Box 4">
            <a:extLst>
              <a:ext uri="{FF2B5EF4-FFF2-40B4-BE49-F238E27FC236}">
                <a16:creationId xmlns:a16="http://schemas.microsoft.com/office/drawing/2014/main" id="{0FF486E5-E60A-4211-B75A-E57E9164C204}"/>
              </a:ext>
            </a:extLst>
          </p:cNvPr>
          <p:cNvSpPr txBox="1">
            <a:spLocks noChangeArrowheads="1"/>
          </p:cNvSpPr>
          <p:nvPr/>
        </p:nvSpPr>
        <p:spPr bwMode="auto">
          <a:xfrm>
            <a:off x="1371600" y="285750"/>
            <a:ext cx="41372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fr-FR" altLang="en-US" sz="2400" b="1" kern="1200" dirty="0">
                <a:solidFill>
                  <a:srgbClr val="FF0066"/>
                </a:solidFill>
                <a:latin typeface="Times New Roman" panose="02020603050405020304" pitchFamily="18" charset="0"/>
                <a:ea typeface="+mn-ea"/>
                <a:cs typeface="+mn-cs"/>
              </a:rPr>
              <a:t>* </a:t>
            </a:r>
            <a:r>
              <a:rPr lang="en-IN" sz="2400" b="1" i="1" kern="1200" dirty="0">
                <a:latin typeface="Times New Roman" panose="02020603050405020304" pitchFamily="18" charset="0"/>
                <a:ea typeface="+mn-ea"/>
                <a:cs typeface="+mn-cs"/>
              </a:rPr>
              <a:t>Source-Based Tree Approach</a:t>
            </a:r>
            <a:endParaRPr lang="en-US" altLang="en-US" sz="2400" b="1" i="1" kern="1200" dirty="0">
              <a:latin typeface="Times New Roman" panose="02020603050405020304" pitchFamily="18" charset="0"/>
              <a:ea typeface="+mn-ea"/>
              <a:cs typeface="+mn-cs"/>
            </a:endParaRPr>
          </a:p>
        </p:txBody>
      </p:sp>
      <p:sp>
        <p:nvSpPr>
          <p:cNvPr id="1108997" name="Line 5">
            <a:extLst>
              <a:ext uri="{FF2B5EF4-FFF2-40B4-BE49-F238E27FC236}">
                <a16:creationId xmlns:a16="http://schemas.microsoft.com/office/drawing/2014/main" id="{02FC3D4F-37FF-4BFB-BCA4-BC6FB441EC86}"/>
              </a:ext>
            </a:extLst>
          </p:cNvPr>
          <p:cNvSpPr>
            <a:spLocks noChangeShapeType="1"/>
          </p:cNvSpPr>
          <p:nvPr/>
        </p:nvSpPr>
        <p:spPr bwMode="auto">
          <a:xfrm>
            <a:off x="1257300" y="50292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B43C11FC-7E88-4492-A2D5-1D39E16563B5}"/>
              </a:ext>
            </a:extLst>
          </p:cNvPr>
          <p:cNvSpPr/>
          <p:nvPr/>
        </p:nvSpPr>
        <p:spPr>
          <a:xfrm>
            <a:off x="1237078" y="726245"/>
            <a:ext cx="6743700" cy="4093428"/>
          </a:xfrm>
          <a:prstGeom prst="rect">
            <a:avLst/>
          </a:prstGeom>
        </p:spPr>
        <p:txBody>
          <a:bodyPr wrap="square">
            <a:spAutoFit/>
          </a:bodyPr>
          <a:lstStyle/>
          <a:p>
            <a:pPr algn="just" defTabSz="685800" eaLnBrk="0" fontAlgn="base" hangingPunct="0">
              <a:spcBef>
                <a:spcPct val="0"/>
              </a:spcBef>
              <a:spcAft>
                <a:spcPct val="0"/>
              </a:spcAft>
              <a:buClrTx/>
            </a:pPr>
            <a:r>
              <a:rPr lang="en-IN" sz="3000" kern="1200" baseline="-18000" dirty="0">
                <a:latin typeface="Times New Roman" panose="02020603050405020304" pitchFamily="18" charset="0"/>
                <a:ea typeface="+mn-ea"/>
                <a:cs typeface="Times New Roman" panose="02020603050405020304" pitchFamily="18" charset="0"/>
              </a:rPr>
              <a:t>In the source-based tree approach to multicasting, each router needs to create a separate tree for each source-group combination. In other words, if there are m groups and n sources in the internet, a router needs to create (m × n) routing trees. In each tree, the corresponding source is the root, the members of the group are the leaves, and the router itself is somewhere on the tree. We can compare the situation with unicast routing in which a router needs only one tree with itself as the root and all networks in the internet as the leaves. Although it may appear that each router needs to create and store a huge amount of information about all of these trees, there are two protocols that use this approach in the Internet today. These protocols use some strategies that alleviate the situation.</a:t>
            </a:r>
          </a:p>
        </p:txBody>
      </p:sp>
    </p:spTree>
    <p:extLst>
      <p:ext uri="{BB962C8B-B14F-4D97-AF65-F5344CB8AC3E}">
        <p14:creationId xmlns:p14="http://schemas.microsoft.com/office/powerpoint/2010/main" val="98259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Line 2">
            <a:extLst>
              <a:ext uri="{FF2B5EF4-FFF2-40B4-BE49-F238E27FC236}">
                <a16:creationId xmlns:a16="http://schemas.microsoft.com/office/drawing/2014/main" id="{7068DC6F-0132-4C9D-B04D-D32221F559FD}"/>
              </a:ext>
            </a:extLst>
          </p:cNvPr>
          <p:cNvSpPr>
            <a:spLocks noChangeShapeType="1"/>
          </p:cNvSpPr>
          <p:nvPr/>
        </p:nvSpPr>
        <p:spPr bwMode="auto">
          <a:xfrm>
            <a:off x="1257300" y="5715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5" name="Line 3">
            <a:extLst>
              <a:ext uri="{FF2B5EF4-FFF2-40B4-BE49-F238E27FC236}">
                <a16:creationId xmlns:a16="http://schemas.microsoft.com/office/drawing/2014/main" id="{0E956985-D1EA-48B0-B5C2-08F4940A9E54}"/>
              </a:ext>
            </a:extLst>
          </p:cNvPr>
          <p:cNvSpPr>
            <a:spLocks noChangeShapeType="1"/>
          </p:cNvSpPr>
          <p:nvPr/>
        </p:nvSpPr>
        <p:spPr bwMode="auto">
          <a:xfrm>
            <a:off x="1257300" y="45720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6" name="Text Box 4">
            <a:extLst>
              <a:ext uri="{FF2B5EF4-FFF2-40B4-BE49-F238E27FC236}">
                <a16:creationId xmlns:a16="http://schemas.microsoft.com/office/drawing/2014/main" id="{0FF486E5-E60A-4211-B75A-E57E9164C204}"/>
              </a:ext>
            </a:extLst>
          </p:cNvPr>
          <p:cNvSpPr txBox="1">
            <a:spLocks noChangeArrowheads="1"/>
          </p:cNvSpPr>
          <p:nvPr/>
        </p:nvSpPr>
        <p:spPr bwMode="auto">
          <a:xfrm>
            <a:off x="1259938" y="0"/>
            <a:ext cx="4207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fr-FR" altLang="en-US" sz="2400" b="1" kern="1200" dirty="0">
                <a:solidFill>
                  <a:srgbClr val="FF0066"/>
                </a:solidFill>
                <a:latin typeface="Times New Roman" panose="02020603050405020304" pitchFamily="18" charset="0"/>
                <a:ea typeface="+mn-ea"/>
                <a:cs typeface="+mn-cs"/>
              </a:rPr>
              <a:t>* </a:t>
            </a:r>
            <a:r>
              <a:rPr lang="en-IN" sz="2400" b="1" i="1" kern="1200" dirty="0">
                <a:latin typeface="Times New Roman" panose="02020603050405020304" pitchFamily="18" charset="0"/>
                <a:ea typeface="+mn-ea"/>
                <a:cs typeface="+mn-cs"/>
              </a:rPr>
              <a:t>Group-Shared Tree Approach</a:t>
            </a:r>
            <a:endParaRPr lang="en-US" altLang="en-US" sz="2400" b="1" i="1" kern="1200" dirty="0">
              <a:latin typeface="Times New Roman" panose="02020603050405020304" pitchFamily="18" charset="0"/>
              <a:ea typeface="+mn-ea"/>
              <a:cs typeface="+mn-cs"/>
            </a:endParaRPr>
          </a:p>
        </p:txBody>
      </p:sp>
      <p:sp>
        <p:nvSpPr>
          <p:cNvPr id="2" name="Rectangle 1">
            <a:extLst>
              <a:ext uri="{FF2B5EF4-FFF2-40B4-BE49-F238E27FC236}">
                <a16:creationId xmlns:a16="http://schemas.microsoft.com/office/drawing/2014/main" id="{B43C11FC-7E88-4492-A2D5-1D39E16563B5}"/>
              </a:ext>
            </a:extLst>
          </p:cNvPr>
          <p:cNvSpPr/>
          <p:nvPr/>
        </p:nvSpPr>
        <p:spPr>
          <a:xfrm>
            <a:off x="1143000" y="400050"/>
            <a:ext cx="6872947" cy="4770537"/>
          </a:xfrm>
          <a:prstGeom prst="rect">
            <a:avLst/>
          </a:prstGeom>
        </p:spPr>
        <p:txBody>
          <a:bodyPr wrap="square">
            <a:spAutoFit/>
          </a:bodyPr>
          <a:lstStyle/>
          <a:p>
            <a:pPr algn="just" defTabSz="685800" eaLnBrk="0" fontAlgn="base" hangingPunct="0">
              <a:spcBef>
                <a:spcPct val="0"/>
              </a:spcBef>
              <a:spcAft>
                <a:spcPct val="0"/>
              </a:spcAft>
              <a:buClrTx/>
            </a:pPr>
            <a:r>
              <a:rPr lang="en-IN" sz="2400" kern="1200" baseline="-18000" dirty="0">
                <a:latin typeface="Times New Roman" panose="02020603050405020304" pitchFamily="18" charset="0"/>
                <a:ea typeface="+mn-ea"/>
                <a:cs typeface="Times New Roman" panose="02020603050405020304" pitchFamily="18" charset="0"/>
              </a:rPr>
              <a:t>In the group-shared tree approach, we designate a router to act as the core source for each group. The designated router, which is called the core router, acts as the representative for the group. Any source that has a packet to send to a member of that group sends it to the core center (unicast communication) and the core center is responsible for multicasting. The core center creates one single routing tree with itself as the root and any routers with active members in the group as the leaves. In this approach, there are m core routers (one for each group) and each core router has a routing tree, for the total of m trees. This means that the number of routing trees is reduced from (m × n) in the source-based tree approach to m in this approach. The reader may have noticed that we have divided a multicast delivery from the source to all group members into two deliveries. The first is a unicast delivery from the source to the core router; the second is the delivery from the core router to all group members. Note that the first part of the delivery needs to be done using </a:t>
            </a:r>
            <a:r>
              <a:rPr lang="en-IN" sz="2400" kern="1200" baseline="-18000" dirty="0" err="1">
                <a:latin typeface="Times New Roman" panose="02020603050405020304" pitchFamily="18" charset="0"/>
                <a:ea typeface="+mn-ea"/>
                <a:cs typeface="Times New Roman" panose="02020603050405020304" pitchFamily="18" charset="0"/>
              </a:rPr>
              <a:t>tunneling</a:t>
            </a:r>
            <a:r>
              <a:rPr lang="en-IN" sz="2400" kern="1200" baseline="-18000" dirty="0">
                <a:latin typeface="Times New Roman" panose="02020603050405020304" pitchFamily="18" charset="0"/>
                <a:ea typeface="+mn-ea"/>
                <a:cs typeface="Times New Roman" panose="02020603050405020304" pitchFamily="18" charset="0"/>
              </a:rPr>
              <a:t>. The multicast packet created by the source needs to be encapsulated in a unicast packet and sent to the core router. The core router decapsulates the unicast packet, extracts the multicast packet, and sends it to the group members. Although the reduction in number of trees in this approach looks very attractive, this approach has its own overhead: using an algorithm to select a router among all routers as the core router for a group.</a:t>
            </a:r>
          </a:p>
        </p:txBody>
      </p:sp>
    </p:spTree>
    <p:extLst>
      <p:ext uri="{BB962C8B-B14F-4D97-AF65-F5344CB8AC3E}">
        <p14:creationId xmlns:p14="http://schemas.microsoft.com/office/powerpoint/2010/main" val="28414287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Google Shape;1078;p122"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1079" name="Google Shape;1079;p122"/>
          <p:cNvSpPr txBox="1"/>
          <p:nvPr/>
        </p:nvSpPr>
        <p:spPr>
          <a:xfrm>
            <a:off x="533400" y="1036575"/>
            <a:ext cx="8077200" cy="252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strike="noStrike" cap="none">
                <a:solidFill>
                  <a:schemeClr val="dk2"/>
                </a:solidFill>
                <a:latin typeface="Arial"/>
                <a:ea typeface="Arial"/>
                <a:cs typeface="Arial"/>
                <a:sym typeface="Arial"/>
              </a:rPr>
              <a:t>Chapter 23</a:t>
            </a:r>
            <a:endParaRPr/>
          </a:p>
          <a:p>
            <a:pPr marL="0" marR="0" lvl="0" indent="0" algn="ctr" rtl="0">
              <a:lnSpc>
                <a:spcPct val="100000"/>
              </a:lnSpc>
              <a:spcBef>
                <a:spcPts val="0"/>
              </a:spcBef>
              <a:spcAft>
                <a:spcPts val="0"/>
              </a:spcAft>
              <a:buClr>
                <a:schemeClr val="dk1"/>
              </a:buClr>
              <a:buSzPts val="2000"/>
              <a:buFont typeface="Arial"/>
              <a:buNone/>
            </a:pPr>
            <a:endParaRPr sz="2000" b="1"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r>
              <a:rPr lang="en" sz="4400" b="1" i="0" u="none" strike="noStrike" cap="none">
                <a:solidFill>
                  <a:schemeClr val="dk1"/>
                </a:solidFill>
                <a:latin typeface="Arial"/>
                <a:ea typeface="Arial"/>
                <a:cs typeface="Arial"/>
                <a:sym typeface="Arial"/>
              </a:rPr>
              <a:t>Process-to-Process Delivery:</a:t>
            </a:r>
            <a:endParaRPr/>
          </a:p>
          <a:p>
            <a:pPr marL="0" marR="0" lvl="0" indent="0" algn="ctr" rtl="0">
              <a:lnSpc>
                <a:spcPct val="100000"/>
              </a:lnSpc>
              <a:spcBef>
                <a:spcPts val="0"/>
              </a:spcBef>
              <a:spcAft>
                <a:spcPts val="0"/>
              </a:spcAft>
              <a:buClr>
                <a:schemeClr val="dk1"/>
              </a:buClr>
              <a:buSzPts val="4400"/>
              <a:buFont typeface="Arial"/>
              <a:buNone/>
            </a:pPr>
            <a:r>
              <a:rPr lang="en" sz="4400" b="1" i="0" u="none" strike="noStrike" cap="none">
                <a:solidFill>
                  <a:schemeClr val="dk1"/>
                </a:solidFill>
                <a:latin typeface="Arial"/>
                <a:ea typeface="Arial"/>
                <a:cs typeface="Arial"/>
                <a:sym typeface="Arial"/>
              </a:rPr>
              <a:t>UDP and TCP</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23"/>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85" name="Google Shape;1085;p123"/>
          <p:cNvSpPr txBox="1"/>
          <p:nvPr/>
        </p:nvSpPr>
        <p:spPr>
          <a:xfrm>
            <a:off x="228600" y="304800"/>
            <a:ext cx="8086725"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PROCESS-TO-PROCESS DELIVERY</a:t>
            </a:r>
            <a:endParaRPr/>
          </a:p>
        </p:txBody>
      </p:sp>
      <p:sp>
        <p:nvSpPr>
          <p:cNvPr id="1086" name="Google Shape;1086;p12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87" name="Google Shape;1087;p123"/>
          <p:cNvSpPr txBox="1"/>
          <p:nvPr/>
        </p:nvSpPr>
        <p:spPr>
          <a:xfrm>
            <a:off x="150" y="739375"/>
            <a:ext cx="9144000" cy="2505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Times New Roman"/>
              <a:buNone/>
            </a:pPr>
            <a:r>
              <a:rPr lang="en" sz="3000" u="none">
                <a:solidFill>
                  <a:schemeClr val="dk1"/>
                </a:solidFill>
                <a:latin typeface="Times New Roman"/>
                <a:ea typeface="Times New Roman"/>
                <a:cs typeface="Times New Roman"/>
                <a:sym typeface="Times New Roman"/>
              </a:rPr>
              <a:t>The transport layer is responsible for</a:t>
            </a:r>
            <a:r>
              <a:rPr lang="en" sz="3000">
                <a:solidFill>
                  <a:schemeClr val="dk1"/>
                </a:solidFill>
                <a:latin typeface="Times New Roman"/>
                <a:ea typeface="Times New Roman"/>
                <a:cs typeface="Times New Roman"/>
                <a:sym typeface="Times New Roman"/>
              </a:rPr>
              <a:t> </a:t>
            </a:r>
            <a:r>
              <a:rPr lang="en" sz="3000" u="none">
                <a:solidFill>
                  <a:schemeClr val="dk1"/>
                </a:solidFill>
                <a:latin typeface="Times New Roman"/>
                <a:ea typeface="Times New Roman"/>
                <a:cs typeface="Times New Roman"/>
                <a:sym typeface="Times New Roman"/>
              </a:rPr>
              <a:t>process-to-process delivery</a:t>
            </a:r>
            <a:r>
              <a:rPr lang="en" sz="3000">
                <a:solidFill>
                  <a:schemeClr val="dk1"/>
                </a:solidFill>
                <a:latin typeface="Times New Roman"/>
                <a:ea typeface="Times New Roman"/>
                <a:cs typeface="Times New Roman"/>
                <a:sym typeface="Times New Roman"/>
              </a:rPr>
              <a:t>. T</a:t>
            </a:r>
            <a:r>
              <a:rPr lang="en" sz="3000" u="none">
                <a:solidFill>
                  <a:schemeClr val="dk1"/>
                </a:solidFill>
                <a:latin typeface="Times New Roman"/>
                <a:ea typeface="Times New Roman"/>
                <a:cs typeface="Times New Roman"/>
                <a:sym typeface="Times New Roman"/>
              </a:rPr>
              <a:t>he delivery of a packet, part of a message from one process to another. Two processes communicate in a client/server relationship. </a:t>
            </a:r>
            <a:endParaRPr sz="1600"/>
          </a:p>
        </p:txBody>
      </p:sp>
      <p:sp>
        <p:nvSpPr>
          <p:cNvPr id="1088" name="Google Shape;1088;p123"/>
          <p:cNvSpPr txBox="1"/>
          <p:nvPr/>
        </p:nvSpPr>
        <p:spPr>
          <a:xfrm>
            <a:off x="304800" y="3156354"/>
            <a:ext cx="7620000" cy="191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Client/Server Paradigm</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Multiplexing and Demultiplexing</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Connectionless Versus Connection-Oriented Service</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Reliable Versus Unreliable</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Three Protocols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24"/>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4" name="Google Shape;1094;p124"/>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5" name="Google Shape;1095;p124"/>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6" name="Google Shape;1096;p124"/>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7" name="Google Shape;1097;p124"/>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8" name="Google Shape;1098;p124"/>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099" name="Google Shape;1099;p124"/>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100" name="Google Shape;1100;p124"/>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101" name="Google Shape;1101;p124"/>
          <p:cNvCxnSpPr/>
          <p:nvPr/>
        </p:nvCxnSpPr>
        <p:spPr>
          <a:xfrm>
            <a:off x="458787" y="32004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102" name="Google Shape;1102;p124"/>
          <p:cNvSpPr txBox="1"/>
          <p:nvPr/>
        </p:nvSpPr>
        <p:spPr>
          <a:xfrm>
            <a:off x="495300" y="2069298"/>
            <a:ext cx="8077200" cy="10536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transport layer is responsible for process-to-process delivery.</a:t>
            </a:r>
            <a:endParaRPr/>
          </a:p>
        </p:txBody>
      </p:sp>
      <p:grpSp>
        <p:nvGrpSpPr>
          <p:cNvPr id="1103" name="Google Shape;1103;p124"/>
          <p:cNvGrpSpPr/>
          <p:nvPr/>
        </p:nvGrpSpPr>
        <p:grpSpPr>
          <a:xfrm>
            <a:off x="457200" y="1485900"/>
            <a:ext cx="1143000" cy="425053"/>
            <a:chOff x="1200" y="1248"/>
            <a:chExt cx="720" cy="357"/>
          </a:xfrm>
        </p:grpSpPr>
        <p:pic>
          <p:nvPicPr>
            <p:cNvPr id="1104" name="Google Shape;1104;p124"/>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105" name="Google Shape;1105;p124"/>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cxnSp>
        <p:nvCxnSpPr>
          <p:cNvPr id="1110" name="Google Shape;1110;p125"/>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11" name="Google Shape;1111;p125"/>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12" name="Google Shape;1112;p125"/>
          <p:cNvSpPr txBox="1"/>
          <p:nvPr/>
        </p:nvSpPr>
        <p:spPr>
          <a:xfrm>
            <a:off x="304800" y="285750"/>
            <a:ext cx="425132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Types of data deliveries</a:t>
            </a:r>
            <a:endParaRPr/>
          </a:p>
        </p:txBody>
      </p:sp>
      <p:pic>
        <p:nvPicPr>
          <p:cNvPr id="1113" name="Google Shape;1113;p125"/>
          <p:cNvPicPr preferRelativeResize="0"/>
          <p:nvPr/>
        </p:nvPicPr>
        <p:blipFill rotWithShape="1">
          <a:blip r:embed="rId3">
            <a:alphaModFix/>
          </a:blip>
          <a:srcRect/>
          <a:stretch/>
        </p:blipFill>
        <p:spPr>
          <a:xfrm>
            <a:off x="152395" y="1028697"/>
            <a:ext cx="8762999" cy="359375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cxnSp>
        <p:nvCxnSpPr>
          <p:cNvPr id="1118" name="Google Shape;1118;p126"/>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19" name="Google Shape;1119;p126"/>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20" name="Google Shape;1120;p126"/>
          <p:cNvSpPr txBox="1"/>
          <p:nvPr/>
        </p:nvSpPr>
        <p:spPr>
          <a:xfrm>
            <a:off x="304800" y="285750"/>
            <a:ext cx="32385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Port numbers</a:t>
            </a:r>
            <a:endParaRPr/>
          </a:p>
        </p:txBody>
      </p:sp>
      <p:pic>
        <p:nvPicPr>
          <p:cNvPr id="1121" name="Google Shape;1121;p126"/>
          <p:cNvPicPr preferRelativeResize="0"/>
          <p:nvPr/>
        </p:nvPicPr>
        <p:blipFill rotWithShape="1">
          <a:blip r:embed="rId3">
            <a:alphaModFix/>
          </a:blip>
          <a:srcRect/>
          <a:stretch/>
        </p:blipFill>
        <p:spPr>
          <a:xfrm>
            <a:off x="304800" y="1239454"/>
            <a:ext cx="8610599" cy="33974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cxnSp>
        <p:nvCxnSpPr>
          <p:cNvPr id="255" name="Google Shape;255;p4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56" name="Google Shape;256;p4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57" name="Google Shape;257;p44"/>
          <p:cNvSpPr txBox="1"/>
          <p:nvPr/>
        </p:nvSpPr>
        <p:spPr>
          <a:xfrm>
            <a:off x="304800" y="571500"/>
            <a:ext cx="417512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Burst error of length 8</a:t>
            </a:r>
            <a:endParaRPr/>
          </a:p>
        </p:txBody>
      </p:sp>
      <p:cxnSp>
        <p:nvCxnSpPr>
          <p:cNvPr id="258" name="Google Shape;258;p4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59" name="Google Shape;259;p44"/>
          <p:cNvPicPr preferRelativeResize="0"/>
          <p:nvPr/>
        </p:nvPicPr>
        <p:blipFill rotWithShape="1">
          <a:blip r:embed="rId3">
            <a:alphaModFix/>
          </a:blip>
          <a:srcRect/>
          <a:stretch/>
        </p:blipFill>
        <p:spPr>
          <a:xfrm>
            <a:off x="1901825" y="1273969"/>
            <a:ext cx="5375671" cy="259437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cxnSp>
        <p:nvCxnSpPr>
          <p:cNvPr id="1126" name="Google Shape;1126;p127"/>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27" name="Google Shape;1127;p127"/>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28" name="Google Shape;1128;p127"/>
          <p:cNvSpPr txBox="1"/>
          <p:nvPr/>
        </p:nvSpPr>
        <p:spPr>
          <a:xfrm>
            <a:off x="304800" y="285750"/>
            <a:ext cx="53165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IP addresses versus port numbers</a:t>
            </a:r>
            <a:endParaRPr/>
          </a:p>
        </p:txBody>
      </p:sp>
      <p:pic>
        <p:nvPicPr>
          <p:cNvPr id="1129" name="Google Shape;1129;p127"/>
          <p:cNvPicPr preferRelativeResize="0"/>
          <p:nvPr/>
        </p:nvPicPr>
        <p:blipFill rotWithShape="1">
          <a:blip r:embed="rId3">
            <a:alphaModFix/>
          </a:blip>
          <a:srcRect/>
          <a:stretch/>
        </p:blipFill>
        <p:spPr>
          <a:xfrm>
            <a:off x="1741472" y="777474"/>
            <a:ext cx="5398142" cy="43660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cxnSp>
        <p:nvCxnSpPr>
          <p:cNvPr id="1134" name="Google Shape;1134;p128"/>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35" name="Google Shape;1135;p128"/>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36" name="Google Shape;1136;p128"/>
          <p:cNvSpPr txBox="1"/>
          <p:nvPr/>
        </p:nvSpPr>
        <p:spPr>
          <a:xfrm>
            <a:off x="304800" y="285750"/>
            <a:ext cx="319881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IANA ranges</a:t>
            </a:r>
            <a:endParaRPr/>
          </a:p>
        </p:txBody>
      </p:sp>
      <p:cxnSp>
        <p:nvCxnSpPr>
          <p:cNvPr id="1137" name="Google Shape;1137;p12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38" name="Google Shape;1138;p128"/>
          <p:cNvPicPr preferRelativeResize="0"/>
          <p:nvPr/>
        </p:nvPicPr>
        <p:blipFill rotWithShape="1">
          <a:blip r:embed="rId3">
            <a:alphaModFix/>
          </a:blip>
          <a:srcRect/>
          <a:stretch/>
        </p:blipFill>
        <p:spPr>
          <a:xfrm>
            <a:off x="100001" y="1843099"/>
            <a:ext cx="8953725" cy="19499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cxnSp>
        <p:nvCxnSpPr>
          <p:cNvPr id="1143" name="Google Shape;1143;p129"/>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44" name="Google Shape;1144;p129"/>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45" name="Google Shape;1145;p129"/>
          <p:cNvSpPr txBox="1"/>
          <p:nvPr/>
        </p:nvSpPr>
        <p:spPr>
          <a:xfrm>
            <a:off x="304800" y="285750"/>
            <a:ext cx="335121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Socket address</a:t>
            </a:r>
            <a:endParaRPr/>
          </a:p>
        </p:txBody>
      </p:sp>
      <p:cxnSp>
        <p:nvCxnSpPr>
          <p:cNvPr id="1146" name="Google Shape;1146;p12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47" name="Google Shape;1147;p129"/>
          <p:cNvPicPr preferRelativeResize="0"/>
          <p:nvPr/>
        </p:nvPicPr>
        <p:blipFill rotWithShape="1">
          <a:blip r:embed="rId3">
            <a:alphaModFix/>
          </a:blip>
          <a:srcRect/>
          <a:stretch/>
        </p:blipFill>
        <p:spPr>
          <a:xfrm>
            <a:off x="292100" y="1489477"/>
            <a:ext cx="8528450" cy="17403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130"/>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53" name="Google Shape;1153;p130"/>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54" name="Google Shape;1154;p130"/>
          <p:cNvSpPr txBox="1"/>
          <p:nvPr/>
        </p:nvSpPr>
        <p:spPr>
          <a:xfrm>
            <a:off x="304800" y="285750"/>
            <a:ext cx="524351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Multiplexing and demultiplexing</a:t>
            </a:r>
            <a:endParaRPr/>
          </a:p>
        </p:txBody>
      </p:sp>
      <p:cxnSp>
        <p:nvCxnSpPr>
          <p:cNvPr id="1155" name="Google Shape;1155;p130"/>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56" name="Google Shape;1156;p130"/>
          <p:cNvPicPr preferRelativeResize="0"/>
          <p:nvPr/>
        </p:nvPicPr>
        <p:blipFill rotWithShape="1">
          <a:blip r:embed="rId3">
            <a:alphaModFix/>
          </a:blip>
          <a:srcRect/>
          <a:stretch/>
        </p:blipFill>
        <p:spPr>
          <a:xfrm>
            <a:off x="873125" y="819150"/>
            <a:ext cx="7367291" cy="406848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cxnSp>
        <p:nvCxnSpPr>
          <p:cNvPr id="1161" name="Google Shape;1161;p131"/>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62" name="Google Shape;1162;p131"/>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63" name="Google Shape;1163;p131"/>
          <p:cNvSpPr txBox="1"/>
          <p:nvPr/>
        </p:nvSpPr>
        <p:spPr>
          <a:xfrm>
            <a:off x="304800" y="285750"/>
            <a:ext cx="320992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Error control</a:t>
            </a:r>
            <a:endParaRPr/>
          </a:p>
        </p:txBody>
      </p:sp>
      <p:cxnSp>
        <p:nvCxnSpPr>
          <p:cNvPr id="1164" name="Google Shape;1164;p131"/>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65" name="Google Shape;1165;p131"/>
          <p:cNvPicPr preferRelativeResize="0"/>
          <p:nvPr/>
        </p:nvPicPr>
        <p:blipFill rotWithShape="1">
          <a:blip r:embed="rId3">
            <a:alphaModFix/>
          </a:blip>
          <a:srcRect/>
          <a:stretch/>
        </p:blipFill>
        <p:spPr>
          <a:xfrm>
            <a:off x="228600" y="895348"/>
            <a:ext cx="8663649" cy="3327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cxnSp>
        <p:nvCxnSpPr>
          <p:cNvPr id="1170" name="Google Shape;1170;p132"/>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71" name="Google Shape;1171;p132"/>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72" name="Google Shape;1172;p132"/>
          <p:cNvSpPr txBox="1"/>
          <p:nvPr/>
        </p:nvSpPr>
        <p:spPr>
          <a:xfrm>
            <a:off x="304800" y="285750"/>
            <a:ext cx="70437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Position of UDP, TCP, and SCTP in TCP/IP suite</a:t>
            </a:r>
            <a:endParaRPr/>
          </a:p>
        </p:txBody>
      </p:sp>
      <p:pic>
        <p:nvPicPr>
          <p:cNvPr id="1173" name="Google Shape;1173;p132"/>
          <p:cNvPicPr preferRelativeResize="0"/>
          <p:nvPr/>
        </p:nvPicPr>
        <p:blipFill rotWithShape="1">
          <a:blip r:embed="rId3">
            <a:alphaModFix/>
          </a:blip>
          <a:srcRect/>
          <a:stretch/>
        </p:blipFill>
        <p:spPr>
          <a:xfrm>
            <a:off x="1492250" y="800100"/>
            <a:ext cx="6188964" cy="4343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33"/>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179" name="Google Shape;1179;p133"/>
          <p:cNvSpPr txBox="1"/>
          <p:nvPr/>
        </p:nvSpPr>
        <p:spPr>
          <a:xfrm>
            <a:off x="228600" y="304800"/>
            <a:ext cx="8493125"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USER DATAGRAM PROTOCOL (UDP)</a:t>
            </a:r>
            <a:endParaRPr/>
          </a:p>
        </p:txBody>
      </p:sp>
      <p:sp>
        <p:nvSpPr>
          <p:cNvPr id="1180" name="Google Shape;1180;p13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181" name="Google Shape;1181;p133"/>
          <p:cNvSpPr txBox="1"/>
          <p:nvPr/>
        </p:nvSpPr>
        <p:spPr>
          <a:xfrm>
            <a:off x="0" y="957450"/>
            <a:ext cx="9073500" cy="23715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User Datagram Protocol (UDP) is called a </a:t>
            </a:r>
            <a:r>
              <a:rPr lang="en" sz="2800">
                <a:solidFill>
                  <a:schemeClr val="dk1"/>
                </a:solidFill>
                <a:latin typeface="Times New Roman"/>
                <a:ea typeface="Times New Roman"/>
                <a:cs typeface="Times New Roman"/>
                <a:sym typeface="Times New Roman"/>
              </a:rPr>
              <a:t>c</a:t>
            </a:r>
            <a:r>
              <a:rPr lang="en" sz="2800" u="none">
                <a:solidFill>
                  <a:schemeClr val="dk1"/>
                </a:solidFill>
                <a:latin typeface="Times New Roman"/>
                <a:ea typeface="Times New Roman"/>
                <a:cs typeface="Times New Roman"/>
                <a:sym typeface="Times New Roman"/>
              </a:rPr>
              <a:t>onnectionless, unreliable transport protocol. It does not add anything to the services of IP except to provide process-to-process communication instead of host-to-host communication. </a:t>
            </a:r>
            <a:endParaRPr/>
          </a:p>
        </p:txBody>
      </p:sp>
      <p:sp>
        <p:nvSpPr>
          <p:cNvPr id="1182" name="Google Shape;1182;p133"/>
          <p:cNvSpPr txBox="1"/>
          <p:nvPr/>
        </p:nvSpPr>
        <p:spPr>
          <a:xfrm>
            <a:off x="304800" y="3328988"/>
            <a:ext cx="6705600" cy="1438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Well-Known Ports for UDP</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User Datagram</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Checksum</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UDP Operation</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Use of UDP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cxnSp>
        <p:nvCxnSpPr>
          <p:cNvPr id="1187" name="Google Shape;1187;p13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188" name="Google Shape;1188;p134"/>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189" name="Google Shape;1189;p134"/>
          <p:cNvSpPr txBox="1"/>
          <p:nvPr/>
        </p:nvSpPr>
        <p:spPr>
          <a:xfrm>
            <a:off x="304800" y="285750"/>
            <a:ext cx="413226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a:solidFill>
                  <a:srgbClr val="FF00FF"/>
                </a:solidFill>
                <a:latin typeface="Times New Roman"/>
                <a:ea typeface="Times New Roman"/>
                <a:cs typeface="Times New Roman"/>
                <a:sym typeface="Times New Roman"/>
              </a:rPr>
              <a:t>*</a:t>
            </a:r>
            <a:r>
              <a:rPr lang="en" sz="2000" b="1" i="1" u="none">
                <a:solidFill>
                  <a:schemeClr val="dk1"/>
                </a:solidFill>
                <a:latin typeface="Times New Roman"/>
                <a:ea typeface="Times New Roman"/>
                <a:cs typeface="Times New Roman"/>
                <a:sym typeface="Times New Roman"/>
              </a:rPr>
              <a:t>User datagram format</a:t>
            </a:r>
            <a:endParaRPr/>
          </a:p>
        </p:txBody>
      </p:sp>
      <p:cxnSp>
        <p:nvCxnSpPr>
          <p:cNvPr id="1190" name="Google Shape;1190;p134"/>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91" name="Google Shape;1191;p134"/>
          <p:cNvPicPr preferRelativeResize="0"/>
          <p:nvPr/>
        </p:nvPicPr>
        <p:blipFill rotWithShape="1">
          <a:blip r:embed="rId3">
            <a:alphaModFix/>
          </a:blip>
          <a:srcRect/>
          <a:stretch/>
        </p:blipFill>
        <p:spPr>
          <a:xfrm>
            <a:off x="630225" y="866775"/>
            <a:ext cx="7937643" cy="346681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3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197" name="Google Shape;1197;p13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198" name="Google Shape;1198;p13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199" name="Google Shape;1199;p13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00" name="Google Shape;1200;p13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01" name="Google Shape;1201;p13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02" name="Google Shape;1202;p13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203" name="Google Shape;1203;p135"/>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204" name="Google Shape;1204;p135"/>
          <p:cNvCxnSpPr/>
          <p:nvPr/>
        </p:nvCxnSpPr>
        <p:spPr>
          <a:xfrm>
            <a:off x="458787" y="3276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205" name="Google Shape;1205;p135"/>
          <p:cNvSpPr txBox="1"/>
          <p:nvPr/>
        </p:nvSpPr>
        <p:spPr>
          <a:xfrm>
            <a:off x="495300" y="2069300"/>
            <a:ext cx="8077200" cy="11514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UDP length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  IP length – IP header’s length</a:t>
            </a:r>
            <a:endParaRPr/>
          </a:p>
        </p:txBody>
      </p:sp>
      <p:grpSp>
        <p:nvGrpSpPr>
          <p:cNvPr id="1206" name="Google Shape;1206;p135"/>
          <p:cNvGrpSpPr/>
          <p:nvPr/>
        </p:nvGrpSpPr>
        <p:grpSpPr>
          <a:xfrm>
            <a:off x="457200" y="1485900"/>
            <a:ext cx="1143000" cy="425053"/>
            <a:chOff x="1200" y="1248"/>
            <a:chExt cx="720" cy="357"/>
          </a:xfrm>
        </p:grpSpPr>
        <p:pic>
          <p:nvPicPr>
            <p:cNvPr id="1207" name="Google Shape;1207;p13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208" name="Google Shape;1208;p135"/>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cxnSp>
        <p:nvCxnSpPr>
          <p:cNvPr id="1213" name="Google Shape;1213;p136"/>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214" name="Google Shape;1214;p136"/>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215" name="Google Shape;1215;p136"/>
          <p:cNvSpPr txBox="1"/>
          <p:nvPr/>
        </p:nvSpPr>
        <p:spPr>
          <a:xfrm>
            <a:off x="304800" y="285750"/>
            <a:ext cx="361315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Queues in UDP</a:t>
            </a:r>
            <a:endParaRPr/>
          </a:p>
        </p:txBody>
      </p:sp>
      <p:cxnSp>
        <p:nvCxnSpPr>
          <p:cNvPr id="1216" name="Google Shape;1216;p136"/>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217" name="Google Shape;1217;p136"/>
          <p:cNvPicPr preferRelativeResize="0"/>
          <p:nvPr/>
        </p:nvPicPr>
        <p:blipFill rotWithShape="1">
          <a:blip r:embed="rId3">
            <a:alphaModFix/>
          </a:blip>
          <a:srcRect/>
          <a:stretch/>
        </p:blipFill>
        <p:spPr>
          <a:xfrm>
            <a:off x="533400" y="895350"/>
            <a:ext cx="8139674" cy="375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65" name="Google Shape;265;p4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66" name="Google Shape;266;p4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67" name="Google Shape;267;p4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68" name="Google Shape;268;p4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69" name="Google Shape;269;p4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70" name="Google Shape;270;p4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71" name="Google Shape;271;p45"/>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72" name="Google Shape;272;p45"/>
          <p:cNvCxnSpPr/>
          <p:nvPr/>
        </p:nvCxnSpPr>
        <p:spPr>
          <a:xfrm>
            <a:off x="458787" y="31432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73" name="Google Shape;273;p45"/>
          <p:cNvSpPr txBox="1"/>
          <p:nvPr/>
        </p:nvSpPr>
        <p:spPr>
          <a:xfrm>
            <a:off x="495300" y="2069298"/>
            <a:ext cx="8153400" cy="10074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To detect or correct errors, we need to send extra (redundant) bits with data.</a:t>
            </a:r>
            <a:endParaRPr/>
          </a:p>
        </p:txBody>
      </p:sp>
      <p:grpSp>
        <p:nvGrpSpPr>
          <p:cNvPr id="274" name="Google Shape;274;p45"/>
          <p:cNvGrpSpPr/>
          <p:nvPr/>
        </p:nvGrpSpPr>
        <p:grpSpPr>
          <a:xfrm>
            <a:off x="533400" y="1518046"/>
            <a:ext cx="1143000" cy="425053"/>
            <a:chOff x="1200" y="1248"/>
            <a:chExt cx="720" cy="357"/>
          </a:xfrm>
        </p:grpSpPr>
        <p:pic>
          <p:nvPicPr>
            <p:cNvPr id="275" name="Google Shape;275;p4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76" name="Google Shape;276;p45"/>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37"/>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23" name="Google Shape;1223;p137"/>
          <p:cNvSpPr txBox="1"/>
          <p:nvPr/>
        </p:nvSpPr>
        <p:spPr>
          <a:xfrm>
            <a:off x="228600" y="304800"/>
            <a:ext cx="2046287"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TCP</a:t>
            </a:r>
            <a:endParaRPr/>
          </a:p>
        </p:txBody>
      </p:sp>
      <p:sp>
        <p:nvSpPr>
          <p:cNvPr id="1224" name="Google Shape;1224;p137"/>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25" name="Google Shape;1225;p137"/>
          <p:cNvSpPr txBox="1"/>
          <p:nvPr/>
        </p:nvSpPr>
        <p:spPr>
          <a:xfrm>
            <a:off x="304800" y="1143000"/>
            <a:ext cx="8229600" cy="1350169"/>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TCP is a connection-oriented protocol; it creates a virtual connection between two TCPs to send data. In addition, TCP uses flow and error control mechanisms at the transport level. </a:t>
            </a:r>
            <a:endParaRPr/>
          </a:p>
        </p:txBody>
      </p:sp>
      <p:sp>
        <p:nvSpPr>
          <p:cNvPr id="1226" name="Google Shape;1226;p137"/>
          <p:cNvSpPr txBox="1"/>
          <p:nvPr/>
        </p:nvSpPr>
        <p:spPr>
          <a:xfrm>
            <a:off x="304800" y="2707475"/>
            <a:ext cx="2656200" cy="22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TCP Services</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TCP Features</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Segment</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A TCP Connection</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Flow Control</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Error Control</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cxnSp>
        <p:nvCxnSpPr>
          <p:cNvPr id="1231" name="Google Shape;1231;p138"/>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232" name="Google Shape;1232;p138"/>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233" name="Google Shape;1233;p138"/>
          <p:cNvSpPr txBox="1"/>
          <p:nvPr/>
        </p:nvSpPr>
        <p:spPr>
          <a:xfrm>
            <a:off x="304800" y="285750"/>
            <a:ext cx="358616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Stream delivery</a:t>
            </a:r>
            <a:endParaRPr/>
          </a:p>
        </p:txBody>
      </p:sp>
      <p:cxnSp>
        <p:nvCxnSpPr>
          <p:cNvPr id="1234" name="Google Shape;1234;p138"/>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235" name="Google Shape;1235;p138"/>
          <p:cNvPicPr preferRelativeResize="0"/>
          <p:nvPr/>
        </p:nvPicPr>
        <p:blipFill rotWithShape="1">
          <a:blip r:embed="rId3">
            <a:alphaModFix/>
          </a:blip>
          <a:srcRect/>
          <a:stretch/>
        </p:blipFill>
        <p:spPr>
          <a:xfrm>
            <a:off x="609600" y="1143000"/>
            <a:ext cx="8000300" cy="2974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cxnSp>
        <p:nvCxnSpPr>
          <p:cNvPr id="1240" name="Google Shape;1240;p139"/>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241" name="Google Shape;1241;p139"/>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242" name="Google Shape;1242;p139"/>
          <p:cNvSpPr txBox="1"/>
          <p:nvPr/>
        </p:nvSpPr>
        <p:spPr>
          <a:xfrm>
            <a:off x="304800" y="285750"/>
            <a:ext cx="511016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Sending and receiving buffers</a:t>
            </a:r>
            <a:endParaRPr/>
          </a:p>
        </p:txBody>
      </p:sp>
      <p:cxnSp>
        <p:nvCxnSpPr>
          <p:cNvPr id="1243" name="Google Shape;1243;p139"/>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244" name="Google Shape;1244;p139"/>
          <p:cNvPicPr preferRelativeResize="0"/>
          <p:nvPr/>
        </p:nvPicPr>
        <p:blipFill rotWithShape="1">
          <a:blip r:embed="rId3">
            <a:alphaModFix/>
          </a:blip>
          <a:srcRect/>
          <a:stretch/>
        </p:blipFill>
        <p:spPr>
          <a:xfrm>
            <a:off x="1103298" y="845351"/>
            <a:ext cx="6998813" cy="407053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cxnSp>
        <p:nvCxnSpPr>
          <p:cNvPr id="1249" name="Google Shape;1249;p140"/>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250" name="Google Shape;1250;p140"/>
          <p:cNvCxnSpPr/>
          <p:nvPr/>
        </p:nvCxnSpPr>
        <p:spPr>
          <a:xfrm>
            <a:off x="152400" y="5905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251" name="Google Shape;1251;p140"/>
          <p:cNvSpPr txBox="1"/>
          <p:nvPr/>
        </p:nvSpPr>
        <p:spPr>
          <a:xfrm>
            <a:off x="228600" y="209550"/>
            <a:ext cx="34623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TCP segments</a:t>
            </a:r>
            <a:endParaRPr/>
          </a:p>
        </p:txBody>
      </p:sp>
      <p:cxnSp>
        <p:nvCxnSpPr>
          <p:cNvPr id="1252" name="Google Shape;1252;p140"/>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253" name="Google Shape;1253;p140"/>
          <p:cNvPicPr preferRelativeResize="0"/>
          <p:nvPr/>
        </p:nvPicPr>
        <p:blipFill rotWithShape="1">
          <a:blip r:embed="rId3">
            <a:alphaModFix/>
          </a:blip>
          <a:srcRect/>
          <a:stretch/>
        </p:blipFill>
        <p:spPr>
          <a:xfrm>
            <a:off x="792148" y="731051"/>
            <a:ext cx="7532528" cy="41003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41"/>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59" name="Google Shape;1259;p141"/>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60" name="Google Shape;1260;p141"/>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61" name="Google Shape;1261;p141"/>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62" name="Google Shape;1262;p141"/>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63" name="Google Shape;1263;p141"/>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64" name="Google Shape;1264;p141"/>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265" name="Google Shape;1265;p141"/>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266" name="Google Shape;1266;p141"/>
          <p:cNvCxnSpPr/>
          <p:nvPr/>
        </p:nvCxnSpPr>
        <p:spPr>
          <a:xfrm>
            <a:off x="458787" y="3276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267" name="Google Shape;1267;p141"/>
          <p:cNvSpPr txBox="1"/>
          <p:nvPr/>
        </p:nvSpPr>
        <p:spPr>
          <a:xfrm>
            <a:off x="495300" y="1246648"/>
            <a:ext cx="8077200" cy="1999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bytes of data being transferred in each connection are numbered by TCP.</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numbering starts with a randomly generated number.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42"/>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3" name="Google Shape;1273;p142"/>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4" name="Google Shape;1274;p142"/>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5" name="Google Shape;1275;p142"/>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6" name="Google Shape;1276;p142"/>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7" name="Google Shape;1277;p142"/>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78" name="Google Shape;1278;p142"/>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279" name="Google Shape;1279;p142"/>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280" name="Google Shape;1280;p142"/>
          <p:cNvCxnSpPr/>
          <p:nvPr/>
        </p:nvCxnSpPr>
        <p:spPr>
          <a:xfrm>
            <a:off x="458787" y="3276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281" name="Google Shape;1281;p142"/>
          <p:cNvSpPr txBox="1"/>
          <p:nvPr/>
        </p:nvSpPr>
        <p:spPr>
          <a:xfrm>
            <a:off x="495300" y="1223050"/>
            <a:ext cx="8077200" cy="1985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value in the sequence number field of a segment defines the</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number of the first data byte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contained in that segment.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4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87" name="Google Shape;1287;p14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88" name="Google Shape;1288;p14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89" name="Google Shape;1289;p14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90" name="Google Shape;1290;p14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91" name="Google Shape;1291;p14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292" name="Google Shape;1292;p14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293" name="Google Shape;1293;p143"/>
          <p:cNvCxnSpPr/>
          <p:nvPr/>
        </p:nvCxnSpPr>
        <p:spPr>
          <a:xfrm>
            <a:off x="457200" y="8953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294" name="Google Shape;1294;p143"/>
          <p:cNvCxnSpPr/>
          <p:nvPr/>
        </p:nvCxnSpPr>
        <p:spPr>
          <a:xfrm>
            <a:off x="458787" y="31432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295" name="Google Shape;1295;p143"/>
          <p:cNvSpPr txBox="1"/>
          <p:nvPr/>
        </p:nvSpPr>
        <p:spPr>
          <a:xfrm>
            <a:off x="495300" y="977675"/>
            <a:ext cx="8077200" cy="2124900"/>
          </a:xfrm>
          <a:prstGeom prst="rect">
            <a:avLst/>
          </a:prstGeom>
          <a:solidFill>
            <a:srgbClr val="99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 sz="3100" i="0" u="none">
                <a:solidFill>
                  <a:schemeClr val="dk1"/>
                </a:solidFill>
              </a:rPr>
              <a:t>The value of the acknowledgment field in a segment defines the number of the next byte a party expects to receive.</a:t>
            </a:r>
            <a:endParaRPr sz="3100" i="0" u="none">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1300"/>
          </a:p>
          <a:p>
            <a:pPr marL="0" marR="0" lvl="0" indent="0" algn="l" rtl="0">
              <a:lnSpc>
                <a:spcPct val="100000"/>
              </a:lnSpc>
              <a:spcBef>
                <a:spcPts val="0"/>
              </a:spcBef>
              <a:spcAft>
                <a:spcPts val="0"/>
              </a:spcAft>
              <a:buClr>
                <a:schemeClr val="dk1"/>
              </a:buClr>
              <a:buSzPts val="3200"/>
              <a:buFont typeface="Arial"/>
              <a:buNone/>
            </a:pPr>
            <a:r>
              <a:rPr lang="en" sz="3100" i="0" u="none">
                <a:solidFill>
                  <a:schemeClr val="dk1"/>
                </a:solidFill>
              </a:rPr>
              <a:t>The acknowledgment number is cumulative.</a:t>
            </a:r>
            <a:endParaRPr sz="13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cxnSp>
        <p:nvCxnSpPr>
          <p:cNvPr id="1300" name="Google Shape;1300;p14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301" name="Google Shape;1301;p144"/>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02" name="Google Shape;1302;p144"/>
          <p:cNvSpPr txBox="1"/>
          <p:nvPr/>
        </p:nvSpPr>
        <p:spPr>
          <a:xfrm>
            <a:off x="304800" y="133350"/>
            <a:ext cx="41307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a:solidFill>
                  <a:srgbClr val="FF00FF"/>
                </a:solidFill>
                <a:latin typeface="Times New Roman"/>
                <a:ea typeface="Times New Roman"/>
                <a:cs typeface="Times New Roman"/>
                <a:sym typeface="Times New Roman"/>
              </a:rPr>
              <a:t>*</a:t>
            </a:r>
            <a:r>
              <a:rPr lang="en" sz="2000" b="1" i="1" u="none">
                <a:solidFill>
                  <a:schemeClr val="dk1"/>
                </a:solidFill>
                <a:latin typeface="Times New Roman"/>
                <a:ea typeface="Times New Roman"/>
                <a:cs typeface="Times New Roman"/>
                <a:sym typeface="Times New Roman"/>
              </a:rPr>
              <a:t>TCP segment format</a:t>
            </a:r>
            <a:endParaRPr/>
          </a:p>
        </p:txBody>
      </p:sp>
      <p:pic>
        <p:nvPicPr>
          <p:cNvPr id="1303" name="Google Shape;1303;p144"/>
          <p:cNvPicPr preferRelativeResize="0"/>
          <p:nvPr/>
        </p:nvPicPr>
        <p:blipFill rotWithShape="1">
          <a:blip r:embed="rId3">
            <a:alphaModFix/>
          </a:blip>
          <a:srcRect/>
          <a:stretch/>
        </p:blipFill>
        <p:spPr>
          <a:xfrm>
            <a:off x="533400" y="552450"/>
            <a:ext cx="8024775" cy="45320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cxnSp>
        <p:nvCxnSpPr>
          <p:cNvPr id="1308" name="Google Shape;1308;p145"/>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309" name="Google Shape;1309;p145"/>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10" name="Google Shape;1310;p145"/>
          <p:cNvSpPr txBox="1"/>
          <p:nvPr/>
        </p:nvSpPr>
        <p:spPr>
          <a:xfrm>
            <a:off x="304800" y="285750"/>
            <a:ext cx="329088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Control field</a:t>
            </a:r>
            <a:endParaRPr/>
          </a:p>
        </p:txBody>
      </p:sp>
      <p:cxnSp>
        <p:nvCxnSpPr>
          <p:cNvPr id="1311" name="Google Shape;1311;p14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312" name="Google Shape;1312;p145"/>
          <p:cNvPicPr preferRelativeResize="0"/>
          <p:nvPr/>
        </p:nvPicPr>
        <p:blipFill rotWithShape="1">
          <a:blip r:embed="rId3">
            <a:alphaModFix/>
          </a:blip>
          <a:srcRect/>
          <a:stretch/>
        </p:blipFill>
        <p:spPr>
          <a:xfrm>
            <a:off x="127000" y="1244199"/>
            <a:ext cx="8864600" cy="187610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46"/>
          <p:cNvSpPr txBox="1"/>
          <p:nvPr/>
        </p:nvSpPr>
        <p:spPr>
          <a:xfrm>
            <a:off x="468025" y="395325"/>
            <a:ext cx="57453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200" b="1" u="none">
                <a:solidFill>
                  <a:schemeClr val="dk1"/>
                </a:solidFill>
                <a:latin typeface="Times New Roman"/>
                <a:ea typeface="Times New Roman"/>
                <a:cs typeface="Times New Roman"/>
                <a:sym typeface="Times New Roman"/>
              </a:rPr>
              <a:t>Description of flags in the control field</a:t>
            </a:r>
            <a:endParaRPr sz="1600"/>
          </a:p>
        </p:txBody>
      </p:sp>
      <p:pic>
        <p:nvPicPr>
          <p:cNvPr id="1318" name="Google Shape;1318;p146"/>
          <p:cNvPicPr preferRelativeResize="0"/>
          <p:nvPr/>
        </p:nvPicPr>
        <p:blipFill rotWithShape="1">
          <a:blip r:embed="rId3">
            <a:alphaModFix/>
          </a:blip>
          <a:srcRect/>
          <a:stretch/>
        </p:blipFill>
        <p:spPr>
          <a:xfrm>
            <a:off x="228600" y="770319"/>
            <a:ext cx="8610601" cy="4166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cxnSp>
        <p:nvCxnSpPr>
          <p:cNvPr id="281" name="Google Shape;281;p46"/>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82" name="Google Shape;282;p46"/>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83" name="Google Shape;283;p46"/>
          <p:cNvSpPr txBox="1"/>
          <p:nvPr/>
        </p:nvSpPr>
        <p:spPr>
          <a:xfrm>
            <a:off x="304800" y="571500"/>
            <a:ext cx="573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The structure of encoder and decoder</a:t>
            </a:r>
            <a:endParaRPr/>
          </a:p>
        </p:txBody>
      </p:sp>
      <p:cxnSp>
        <p:nvCxnSpPr>
          <p:cNvPr id="284" name="Google Shape;284;p46"/>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85" name="Google Shape;285;p46"/>
          <p:cNvPicPr preferRelativeResize="0"/>
          <p:nvPr/>
        </p:nvPicPr>
        <p:blipFill rotWithShape="1">
          <a:blip r:embed="rId3">
            <a:alphaModFix/>
          </a:blip>
          <a:srcRect/>
          <a:stretch/>
        </p:blipFill>
        <p:spPr>
          <a:xfrm>
            <a:off x="381000" y="1142949"/>
            <a:ext cx="8368876" cy="337537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cxnSp>
        <p:nvCxnSpPr>
          <p:cNvPr id="1323" name="Google Shape;1323;p147"/>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324" name="Google Shape;1324;p147"/>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25" name="Google Shape;1325;p147"/>
          <p:cNvSpPr txBox="1"/>
          <p:nvPr/>
        </p:nvSpPr>
        <p:spPr>
          <a:xfrm>
            <a:off x="152400" y="133350"/>
            <a:ext cx="78375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Connection establishment using three-way handshaking</a:t>
            </a:r>
            <a:endParaRPr/>
          </a:p>
        </p:txBody>
      </p:sp>
      <p:cxnSp>
        <p:nvCxnSpPr>
          <p:cNvPr id="1326" name="Google Shape;1326;p147"/>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327" name="Google Shape;1327;p147"/>
          <p:cNvPicPr preferRelativeResize="0"/>
          <p:nvPr/>
        </p:nvPicPr>
        <p:blipFill rotWithShape="1">
          <a:blip r:embed="rId3">
            <a:alphaModFix/>
          </a:blip>
          <a:srcRect/>
          <a:stretch/>
        </p:blipFill>
        <p:spPr>
          <a:xfrm>
            <a:off x="1487979" y="514351"/>
            <a:ext cx="6181471" cy="44062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48"/>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3" name="Google Shape;1333;p148"/>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4" name="Google Shape;1334;p148"/>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5" name="Google Shape;1335;p148"/>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6" name="Google Shape;1336;p148"/>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7" name="Google Shape;1337;p148"/>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38" name="Google Shape;1338;p148"/>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339" name="Google Shape;1339;p148"/>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340" name="Google Shape;1340;p148"/>
          <p:cNvCxnSpPr/>
          <p:nvPr/>
        </p:nvCxnSpPr>
        <p:spPr>
          <a:xfrm>
            <a:off x="458787" y="2514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341" name="Google Shape;1341;p148"/>
          <p:cNvSpPr txBox="1"/>
          <p:nvPr/>
        </p:nvSpPr>
        <p:spPr>
          <a:xfrm>
            <a:off x="495300" y="1231097"/>
            <a:ext cx="8077200" cy="12195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SYN segment cannot carry data, but it consumes one sequence number.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4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47" name="Google Shape;1347;p14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48" name="Google Shape;1348;p14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49" name="Google Shape;1349;p14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50" name="Google Shape;1350;p14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51" name="Google Shape;1351;p14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52" name="Google Shape;1352;p14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353" name="Google Shape;1353;p149"/>
          <p:cNvCxnSpPr/>
          <p:nvPr/>
        </p:nvCxnSpPr>
        <p:spPr>
          <a:xfrm>
            <a:off x="457200" y="13906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354" name="Google Shape;1354;p149"/>
          <p:cNvCxnSpPr/>
          <p:nvPr/>
        </p:nvCxnSpPr>
        <p:spPr>
          <a:xfrm>
            <a:off x="458787" y="30861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355" name="Google Shape;1355;p149"/>
          <p:cNvSpPr txBox="1"/>
          <p:nvPr/>
        </p:nvSpPr>
        <p:spPr>
          <a:xfrm>
            <a:off x="495300" y="1466850"/>
            <a:ext cx="8077200" cy="15531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SYN + ACK segment cannot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carry data, but does consume one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sequence number.</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50"/>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1" name="Google Shape;1361;p150"/>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2" name="Google Shape;1362;p150"/>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3" name="Google Shape;1363;p150"/>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4" name="Google Shape;1364;p150"/>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5" name="Google Shape;1365;p150"/>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66" name="Google Shape;1366;p150"/>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367" name="Google Shape;1367;p150"/>
          <p:cNvCxnSpPr/>
          <p:nvPr/>
        </p:nvCxnSpPr>
        <p:spPr>
          <a:xfrm>
            <a:off x="457200" y="14668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368" name="Google Shape;1368;p150"/>
          <p:cNvCxnSpPr/>
          <p:nvPr/>
        </p:nvCxnSpPr>
        <p:spPr>
          <a:xfrm>
            <a:off x="458787" y="25908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369" name="Google Shape;1369;p150"/>
          <p:cNvSpPr txBox="1"/>
          <p:nvPr/>
        </p:nvSpPr>
        <p:spPr>
          <a:xfrm>
            <a:off x="495300" y="1557324"/>
            <a:ext cx="8077200" cy="10143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An ACK segment, if carrying no data, consumes no sequence number.</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cxnSp>
        <p:nvCxnSpPr>
          <p:cNvPr id="1374" name="Google Shape;1374;p151"/>
          <p:cNvCxnSpPr/>
          <p:nvPr/>
        </p:nvCxnSpPr>
        <p:spPr>
          <a:xfrm>
            <a:off x="152400" y="4381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75" name="Google Shape;1375;p151"/>
          <p:cNvSpPr txBox="1"/>
          <p:nvPr/>
        </p:nvSpPr>
        <p:spPr>
          <a:xfrm>
            <a:off x="304800" y="57150"/>
            <a:ext cx="33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Data transfer</a:t>
            </a:r>
            <a:endParaRPr/>
          </a:p>
        </p:txBody>
      </p:sp>
      <p:pic>
        <p:nvPicPr>
          <p:cNvPr id="1376" name="Google Shape;1376;p151"/>
          <p:cNvPicPr preferRelativeResize="0"/>
          <p:nvPr/>
        </p:nvPicPr>
        <p:blipFill rotWithShape="1">
          <a:blip r:embed="rId3">
            <a:alphaModFix/>
          </a:blip>
          <a:srcRect/>
          <a:stretch/>
        </p:blipFill>
        <p:spPr>
          <a:xfrm>
            <a:off x="2463750" y="476250"/>
            <a:ext cx="4027175" cy="46672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cxnSp>
        <p:nvCxnSpPr>
          <p:cNvPr id="1381" name="Google Shape;1381;p152"/>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382" name="Google Shape;1382;p152"/>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83" name="Google Shape;1383;p152"/>
          <p:cNvSpPr txBox="1"/>
          <p:nvPr/>
        </p:nvSpPr>
        <p:spPr>
          <a:xfrm>
            <a:off x="304800" y="285750"/>
            <a:ext cx="762635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Connection termination using three-way handshaking</a:t>
            </a:r>
            <a:endParaRPr/>
          </a:p>
        </p:txBody>
      </p:sp>
      <p:pic>
        <p:nvPicPr>
          <p:cNvPr id="1384" name="Google Shape;1384;p152"/>
          <p:cNvPicPr preferRelativeResize="0"/>
          <p:nvPr/>
        </p:nvPicPr>
        <p:blipFill rotWithShape="1">
          <a:blip r:embed="rId3">
            <a:alphaModFix/>
          </a:blip>
          <a:srcRect/>
          <a:stretch/>
        </p:blipFill>
        <p:spPr>
          <a:xfrm>
            <a:off x="1517650" y="791777"/>
            <a:ext cx="6143280" cy="43517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5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0" name="Google Shape;1390;p15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1" name="Google Shape;1391;p15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2" name="Google Shape;1392;p15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3" name="Google Shape;1393;p15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4" name="Google Shape;1394;p15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395" name="Google Shape;1395;p15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396" name="Google Shape;1396;p153"/>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397" name="Google Shape;1397;p153"/>
          <p:cNvCxnSpPr/>
          <p:nvPr/>
        </p:nvCxnSpPr>
        <p:spPr>
          <a:xfrm>
            <a:off x="458787" y="28575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398" name="Google Shape;1398;p153"/>
          <p:cNvSpPr txBox="1"/>
          <p:nvPr/>
        </p:nvSpPr>
        <p:spPr>
          <a:xfrm>
            <a:off x="495300" y="1231098"/>
            <a:ext cx="8077200" cy="1555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FIN segment consumes one sequence number if it does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not carry data.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54"/>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4" name="Google Shape;1404;p154"/>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5" name="Google Shape;1405;p154"/>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6" name="Google Shape;1406;p154"/>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7" name="Google Shape;1407;p154"/>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8" name="Google Shape;1408;p154"/>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09" name="Google Shape;1409;p154"/>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410" name="Google Shape;1410;p154"/>
          <p:cNvCxnSpPr/>
          <p:nvPr/>
        </p:nvCxnSpPr>
        <p:spPr>
          <a:xfrm>
            <a:off x="457200" y="1238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411" name="Google Shape;1411;p154"/>
          <p:cNvCxnSpPr/>
          <p:nvPr/>
        </p:nvCxnSpPr>
        <p:spPr>
          <a:xfrm>
            <a:off x="458787" y="27813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412" name="Google Shape;1412;p154"/>
          <p:cNvSpPr txBox="1"/>
          <p:nvPr/>
        </p:nvSpPr>
        <p:spPr>
          <a:xfrm>
            <a:off x="495300" y="1240600"/>
            <a:ext cx="8077200" cy="1541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FIN + ACK segment consumes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one sequence number if it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does not carry data.</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cxnSp>
        <p:nvCxnSpPr>
          <p:cNvPr id="1417" name="Google Shape;1417;p155"/>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418" name="Google Shape;1418;p155"/>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419" name="Google Shape;1419;p155"/>
          <p:cNvSpPr txBox="1"/>
          <p:nvPr/>
        </p:nvSpPr>
        <p:spPr>
          <a:xfrm>
            <a:off x="304800" y="285750"/>
            <a:ext cx="357505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Sliding window</a:t>
            </a:r>
            <a:endParaRPr/>
          </a:p>
        </p:txBody>
      </p:sp>
      <p:cxnSp>
        <p:nvCxnSpPr>
          <p:cNvPr id="1420" name="Google Shape;1420;p15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421" name="Google Shape;1421;p155"/>
          <p:cNvPicPr preferRelativeResize="0"/>
          <p:nvPr/>
        </p:nvPicPr>
        <p:blipFill rotWithShape="1">
          <a:blip r:embed="rId3">
            <a:alphaModFix/>
          </a:blip>
          <a:srcRect/>
          <a:stretch/>
        </p:blipFill>
        <p:spPr>
          <a:xfrm>
            <a:off x="400643" y="1085857"/>
            <a:ext cx="8386176" cy="30786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56"/>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27" name="Google Shape;1427;p156"/>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28" name="Google Shape;1428;p156"/>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29" name="Google Shape;1429;p156"/>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30" name="Google Shape;1430;p156"/>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31" name="Google Shape;1431;p156"/>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32" name="Google Shape;1432;p156"/>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433" name="Google Shape;1433;p156"/>
          <p:cNvCxnSpPr/>
          <p:nvPr/>
        </p:nvCxnSpPr>
        <p:spPr>
          <a:xfrm>
            <a:off x="457200" y="10668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434" name="Google Shape;1434;p156"/>
          <p:cNvCxnSpPr/>
          <p:nvPr/>
        </p:nvCxnSpPr>
        <p:spPr>
          <a:xfrm>
            <a:off x="458787" y="41529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435" name="Google Shape;1435;p156"/>
          <p:cNvSpPr txBox="1"/>
          <p:nvPr/>
        </p:nvSpPr>
        <p:spPr>
          <a:xfrm>
            <a:off x="495300" y="1128301"/>
            <a:ext cx="8077200" cy="2990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sliding window is used to make transmission more efficient as well as</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to control the flow of data so that the destination does not become</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overwhelmed with data.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TCP sliding windows are byte-oriented.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7"/>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91" name="Google Shape;291;p47"/>
          <p:cNvSpPr txBox="1"/>
          <p:nvPr/>
        </p:nvSpPr>
        <p:spPr>
          <a:xfrm>
            <a:off x="228600" y="304800"/>
            <a:ext cx="4475162"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10-2   BLOCK CODING</a:t>
            </a:r>
            <a:endParaRPr/>
          </a:p>
        </p:txBody>
      </p:sp>
      <p:sp>
        <p:nvSpPr>
          <p:cNvPr id="292" name="Google Shape;292;p47"/>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93" name="Google Shape;293;p47"/>
          <p:cNvSpPr txBox="1"/>
          <p:nvPr/>
        </p:nvSpPr>
        <p:spPr>
          <a:xfrm>
            <a:off x="304800" y="1033481"/>
            <a:ext cx="8229600" cy="19983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In block coding, we divide our message into blocks, each of k bits, called </a:t>
            </a:r>
            <a:r>
              <a:rPr lang="en" sz="2800" b="1" i="1" u="none">
                <a:solidFill>
                  <a:schemeClr val="hlink"/>
                </a:solidFill>
                <a:latin typeface="Times New Roman"/>
                <a:ea typeface="Times New Roman"/>
                <a:cs typeface="Times New Roman"/>
                <a:sym typeface="Times New Roman"/>
              </a:rPr>
              <a:t>datawords</a:t>
            </a:r>
            <a:r>
              <a:rPr lang="en" sz="2800" b="1" i="1" u="none">
                <a:solidFill>
                  <a:schemeClr val="dk1"/>
                </a:solidFill>
                <a:latin typeface="Times New Roman"/>
                <a:ea typeface="Times New Roman"/>
                <a:cs typeface="Times New Roman"/>
                <a:sym typeface="Times New Roman"/>
              </a:rPr>
              <a:t>. We add r redundant bits to each block to make the length n = k + r. The resulting n-bit blocks are called </a:t>
            </a:r>
            <a:r>
              <a:rPr lang="en" sz="2800" b="1" i="1" u="none">
                <a:solidFill>
                  <a:schemeClr val="hlink"/>
                </a:solidFill>
                <a:latin typeface="Times New Roman"/>
                <a:ea typeface="Times New Roman"/>
                <a:cs typeface="Times New Roman"/>
                <a:sym typeface="Times New Roman"/>
              </a:rPr>
              <a:t>codewords</a:t>
            </a:r>
            <a:r>
              <a:rPr lang="en" sz="2800" b="1" i="1" u="none">
                <a:solidFill>
                  <a:schemeClr val="dk1"/>
                </a:solidFill>
                <a:latin typeface="Times New Roman"/>
                <a:ea typeface="Times New Roman"/>
                <a:cs typeface="Times New Roman"/>
                <a:sym typeface="Times New Roman"/>
              </a:rPr>
              <a:t>.</a:t>
            </a:r>
            <a:endParaRPr/>
          </a:p>
        </p:txBody>
      </p:sp>
      <p:sp>
        <p:nvSpPr>
          <p:cNvPr id="294" name="Google Shape;294;p47"/>
          <p:cNvSpPr txBox="1"/>
          <p:nvPr/>
        </p:nvSpPr>
        <p:spPr>
          <a:xfrm>
            <a:off x="152400" y="3509963"/>
            <a:ext cx="6705600" cy="11644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Error Detection</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Error Correction</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Hamming Distance</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Minimum Hamming Distance</a:t>
            </a:r>
            <a:endParaRPr/>
          </a:p>
        </p:txBody>
      </p:sp>
      <p:sp>
        <p:nvSpPr>
          <p:cNvPr id="295" name="Google Shape;295;p47"/>
          <p:cNvSpPr txBox="1"/>
          <p:nvPr/>
        </p:nvSpPr>
        <p:spPr>
          <a:xfrm>
            <a:off x="165100" y="3152775"/>
            <a:ext cx="4862512" cy="3893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57"/>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1" name="Google Shape;1441;p157"/>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2" name="Google Shape;1442;p157"/>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3" name="Google Shape;1443;p157"/>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4" name="Google Shape;1444;p157"/>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5" name="Google Shape;1445;p157"/>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sp>
        <p:nvSpPr>
          <p:cNvPr id="1446" name="Google Shape;1446;p157"/>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baseline="-25000">
              <a:solidFill>
                <a:schemeClr val="dk1"/>
              </a:solidFill>
              <a:latin typeface="Arial"/>
              <a:ea typeface="Arial"/>
              <a:cs typeface="Arial"/>
              <a:sym typeface="Arial"/>
            </a:endParaRPr>
          </a:p>
        </p:txBody>
      </p:sp>
      <p:cxnSp>
        <p:nvCxnSpPr>
          <p:cNvPr id="1447" name="Google Shape;1447;p157"/>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448" name="Google Shape;1448;p157"/>
          <p:cNvCxnSpPr/>
          <p:nvPr/>
        </p:nvCxnSpPr>
        <p:spPr>
          <a:xfrm>
            <a:off x="458787" y="32004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449" name="Google Shape;1449;p157"/>
          <p:cNvSpPr txBox="1"/>
          <p:nvPr/>
        </p:nvSpPr>
        <p:spPr>
          <a:xfrm>
            <a:off x="495300" y="2069298"/>
            <a:ext cx="8077200" cy="10713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receiver TCP delivers only ordered data to the process.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cxnSp>
        <p:nvCxnSpPr>
          <p:cNvPr id="1454" name="Google Shape;1454;p158"/>
          <p:cNvCxnSpPr/>
          <p:nvPr/>
        </p:nvCxnSpPr>
        <p:spPr>
          <a:xfrm>
            <a:off x="457200" y="1066800"/>
            <a:ext cx="8437800" cy="18600"/>
          </a:xfrm>
          <a:prstGeom prst="straightConnector1">
            <a:avLst/>
          </a:prstGeom>
          <a:noFill/>
          <a:ln w="76200" cap="flat" cmpd="sng">
            <a:solidFill>
              <a:srgbClr val="009900"/>
            </a:solidFill>
            <a:prstDash val="solid"/>
            <a:miter lim="800000"/>
            <a:headEnd type="none" w="med" len="med"/>
            <a:tailEnd type="none" w="med" len="med"/>
          </a:ln>
        </p:spPr>
      </p:cxnSp>
      <p:cxnSp>
        <p:nvCxnSpPr>
          <p:cNvPr id="1455" name="Google Shape;1455;p158"/>
          <p:cNvCxnSpPr/>
          <p:nvPr/>
        </p:nvCxnSpPr>
        <p:spPr>
          <a:xfrm rot="10800000" flipH="1">
            <a:off x="458787" y="4530000"/>
            <a:ext cx="8424300" cy="3900"/>
          </a:xfrm>
          <a:prstGeom prst="straightConnector1">
            <a:avLst/>
          </a:prstGeom>
          <a:noFill/>
          <a:ln w="76200" cap="flat" cmpd="sng">
            <a:solidFill>
              <a:srgbClr val="009900"/>
            </a:solidFill>
            <a:prstDash val="solid"/>
            <a:miter lim="800000"/>
            <a:headEnd type="none" w="med" len="med"/>
            <a:tailEnd type="none" w="med" len="med"/>
          </a:ln>
        </p:spPr>
      </p:cxnSp>
      <p:sp>
        <p:nvSpPr>
          <p:cNvPr id="1456" name="Google Shape;1456;p158"/>
          <p:cNvSpPr txBox="1"/>
          <p:nvPr/>
        </p:nvSpPr>
        <p:spPr>
          <a:xfrm>
            <a:off x="495300" y="1128300"/>
            <a:ext cx="8340600" cy="3387900"/>
          </a:xfrm>
          <a:prstGeom prst="rect">
            <a:avLst/>
          </a:prstGeom>
          <a:noFill/>
          <a:ln>
            <a:noFill/>
          </a:ln>
        </p:spPr>
        <p:txBody>
          <a:bodyPr spcFirstLastPara="1" wrap="square" lIns="91425" tIns="45700" rIns="91425" bIns="45700" anchor="t" anchorCtr="0">
            <a:noAutofit/>
          </a:bodyPr>
          <a:lstStyle/>
          <a:p>
            <a:pPr marL="273050" lvl="0" indent="-273050" algn="ctr" rtl="0">
              <a:spcBef>
                <a:spcPts val="0"/>
              </a:spcBef>
              <a:spcAft>
                <a:spcPts val="0"/>
              </a:spcAft>
              <a:buClr>
                <a:srgbClr val="D34817"/>
              </a:buClr>
              <a:buSzPts val="2380"/>
              <a:buFont typeface="Noto Sans Symbols"/>
              <a:buNone/>
            </a:pPr>
            <a:r>
              <a:rPr lang="en" sz="2000" b="1" u="sng"/>
              <a:t>UNIT 5 Syllabus</a:t>
            </a:r>
            <a:endParaRPr sz="2000"/>
          </a:p>
          <a:p>
            <a:pPr marL="273050" lvl="0" indent="-222250" algn="l" rtl="0">
              <a:spcBef>
                <a:spcPts val="500"/>
              </a:spcBef>
              <a:spcAft>
                <a:spcPts val="0"/>
              </a:spcAft>
              <a:buClr>
                <a:srgbClr val="D34817"/>
              </a:buClr>
              <a:buSzPts val="1580"/>
              <a:buFont typeface="Noto Sans Symbols"/>
              <a:buChar char="⚫"/>
            </a:pPr>
            <a:r>
              <a:rPr lang="en" sz="2000" b="1">
                <a:solidFill>
                  <a:schemeClr val="dk1"/>
                </a:solidFill>
              </a:rPr>
              <a:t>Chap 25 </a:t>
            </a:r>
            <a:r>
              <a:rPr lang="en" sz="2000">
                <a:solidFill>
                  <a:schemeClr val="dk1"/>
                </a:solidFill>
              </a:rPr>
              <a:t>DNS: Name space, domain name space, distribution of name space.</a:t>
            </a:r>
            <a:endParaRPr sz="1800">
              <a:solidFill>
                <a:schemeClr val="dk1"/>
              </a:solidFill>
              <a:latin typeface="Libre Baskerville"/>
              <a:ea typeface="Libre Baskerville"/>
              <a:cs typeface="Libre Baskerville"/>
              <a:sym typeface="Libre Baskerville"/>
            </a:endParaRPr>
          </a:p>
          <a:p>
            <a:pPr marL="273050" lvl="0" indent="-222250" algn="l" rtl="0">
              <a:spcBef>
                <a:spcPts val="500"/>
              </a:spcBef>
              <a:spcAft>
                <a:spcPts val="0"/>
              </a:spcAft>
              <a:buClr>
                <a:srgbClr val="D34817"/>
              </a:buClr>
              <a:buSzPts val="1580"/>
              <a:buFont typeface="Noto Sans Symbols"/>
              <a:buChar char="⚫"/>
            </a:pPr>
            <a:r>
              <a:rPr lang="en" sz="2000" b="1">
                <a:solidFill>
                  <a:schemeClr val="dk1"/>
                </a:solidFill>
              </a:rPr>
              <a:t>Chap 26 </a:t>
            </a:r>
            <a:r>
              <a:rPr lang="en" sz="2000">
                <a:solidFill>
                  <a:schemeClr val="dk1"/>
                </a:solidFill>
              </a:rPr>
              <a:t>Electronic-mail, Architecture, FILE transfer:  FTP.</a:t>
            </a:r>
            <a:endParaRPr sz="1800">
              <a:solidFill>
                <a:schemeClr val="dk1"/>
              </a:solidFill>
              <a:latin typeface="Libre Baskerville"/>
              <a:ea typeface="Libre Baskerville"/>
              <a:cs typeface="Libre Baskerville"/>
              <a:sym typeface="Libre Baskerville"/>
            </a:endParaRPr>
          </a:p>
          <a:p>
            <a:pPr marL="273050" lvl="0" indent="-222250" algn="l" rtl="0">
              <a:spcBef>
                <a:spcPts val="500"/>
              </a:spcBef>
              <a:spcAft>
                <a:spcPts val="0"/>
              </a:spcAft>
              <a:buClr>
                <a:srgbClr val="D34817"/>
              </a:buClr>
              <a:buSzPts val="1580"/>
              <a:buFont typeface="Noto Sans Symbols"/>
              <a:buChar char="⚫"/>
            </a:pPr>
            <a:r>
              <a:rPr lang="en" sz="2000" b="1">
                <a:solidFill>
                  <a:schemeClr val="dk1"/>
                </a:solidFill>
              </a:rPr>
              <a:t>Chap 27 </a:t>
            </a:r>
            <a:r>
              <a:rPr lang="en" sz="2000">
                <a:solidFill>
                  <a:schemeClr val="dk1"/>
                </a:solidFill>
              </a:rPr>
              <a:t>WWW and HTTP:  Architecture web documents, HTTP.</a:t>
            </a:r>
            <a:endParaRPr sz="1800">
              <a:solidFill>
                <a:schemeClr val="dk1"/>
              </a:solidFill>
              <a:latin typeface="Libre Baskerville"/>
              <a:ea typeface="Libre Baskerville"/>
              <a:cs typeface="Libre Baskerville"/>
              <a:sym typeface="Libre Baskerville"/>
            </a:endParaRPr>
          </a:p>
          <a:p>
            <a:pPr marL="273050" lvl="0" indent="-222250" algn="l" rtl="0">
              <a:spcBef>
                <a:spcPts val="500"/>
              </a:spcBef>
              <a:spcAft>
                <a:spcPts val="0"/>
              </a:spcAft>
              <a:buClr>
                <a:srgbClr val="D34817"/>
              </a:buClr>
              <a:buSzPts val="1580"/>
              <a:buFont typeface="Noto Sans Symbols"/>
              <a:buChar char="⚫"/>
            </a:pPr>
            <a:r>
              <a:rPr lang="en" sz="2000" b="1">
                <a:solidFill>
                  <a:schemeClr val="dk1"/>
                </a:solidFill>
              </a:rPr>
              <a:t>Chap 30 </a:t>
            </a:r>
            <a:r>
              <a:rPr lang="en" sz="2000">
                <a:solidFill>
                  <a:schemeClr val="dk1"/>
                </a:solidFill>
              </a:rPr>
              <a:t>Network Security:  Introduction, definitions, two categories, symmetric   key cryptography, traditional ciphers, asymmetric key cryptography.</a:t>
            </a:r>
            <a:endParaRPr sz="20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1300">
              <a:solidFill>
                <a:schemeClr val="dk1"/>
              </a:solidFill>
            </a:endParaRPr>
          </a:p>
        </p:txBody>
      </p:sp>
      <p:pic>
        <p:nvPicPr>
          <p:cNvPr id="1457" name="Google Shape;1457;p158"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15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142</a:t>
            </a:fld>
            <a:endParaRPr/>
          </a:p>
        </p:txBody>
      </p:sp>
      <p:sp>
        <p:nvSpPr>
          <p:cNvPr id="1463" name="Google Shape;1463;p159"/>
          <p:cNvSpPr txBox="1"/>
          <p:nvPr/>
        </p:nvSpPr>
        <p:spPr>
          <a:xfrm>
            <a:off x="880200" y="87451"/>
            <a:ext cx="6858000" cy="1102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3200" b="1" i="0" u="none">
                <a:solidFill>
                  <a:schemeClr val="dk2"/>
                </a:solidFill>
                <a:latin typeface="Arial"/>
                <a:ea typeface="Arial"/>
                <a:cs typeface="Arial"/>
                <a:sym typeface="Arial"/>
              </a:rPr>
              <a:t>Chapter 25</a:t>
            </a:r>
            <a:endParaRPr sz="200"/>
          </a:p>
          <a:p>
            <a:pPr marL="0" marR="0" lvl="0" indent="0" algn="ctr" rtl="0">
              <a:lnSpc>
                <a:spcPct val="100000"/>
              </a:lnSpc>
              <a:spcBef>
                <a:spcPts val="0"/>
              </a:spcBef>
              <a:spcAft>
                <a:spcPts val="0"/>
              </a:spcAft>
              <a:buClr>
                <a:schemeClr val="dk1"/>
              </a:buClr>
              <a:buSzPts val="4400"/>
              <a:buFont typeface="Arial"/>
              <a:buNone/>
            </a:pPr>
            <a:r>
              <a:rPr lang="en" sz="3200" b="1" i="0" u="none">
                <a:solidFill>
                  <a:schemeClr val="dk1"/>
                </a:solidFill>
                <a:latin typeface="Arial"/>
                <a:ea typeface="Arial"/>
                <a:cs typeface="Arial"/>
                <a:sym typeface="Arial"/>
              </a:rPr>
              <a:t>Domain Name System</a:t>
            </a:r>
            <a:endParaRPr sz="200"/>
          </a:p>
        </p:txBody>
      </p:sp>
      <p:sp>
        <p:nvSpPr>
          <p:cNvPr id="1464" name="Google Shape;1464;p159"/>
          <p:cNvSpPr txBox="1"/>
          <p:nvPr/>
        </p:nvSpPr>
        <p:spPr>
          <a:xfrm>
            <a:off x="228600" y="1117840"/>
            <a:ext cx="4876800" cy="39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300" b="1" i="1" u="sng">
                <a:solidFill>
                  <a:schemeClr val="hlink"/>
                </a:solidFill>
                <a:latin typeface="Times New Roman"/>
                <a:ea typeface="Times New Roman"/>
                <a:cs typeface="Times New Roman"/>
                <a:sym typeface="Times New Roman"/>
              </a:rPr>
              <a:t>Topics discussed in this section:</a:t>
            </a:r>
            <a:endParaRPr sz="900"/>
          </a:p>
        </p:txBody>
      </p:sp>
      <p:sp>
        <p:nvSpPr>
          <p:cNvPr id="1465" name="Google Shape;1465;p159"/>
          <p:cNvSpPr txBox="1"/>
          <p:nvPr/>
        </p:nvSpPr>
        <p:spPr>
          <a:xfrm>
            <a:off x="228600" y="1509650"/>
            <a:ext cx="4343400" cy="34815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Domain</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Domain Name</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Name-Address Resolution.</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Root server.</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Hierarchical name space.</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Distribution of name space.</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DNS in the Internet.</a:t>
            </a:r>
            <a:endParaRPr/>
          </a:p>
          <a:p>
            <a:pPr marL="273050" marR="0" lvl="0" indent="-273050" algn="l" rtl="0">
              <a:lnSpc>
                <a:spcPct val="100000"/>
              </a:lnSpc>
              <a:spcBef>
                <a:spcPts val="500"/>
              </a:spcBef>
              <a:spcAft>
                <a:spcPts val="0"/>
              </a:spcAft>
              <a:buClr>
                <a:schemeClr val="accent1"/>
              </a:buClr>
              <a:buSzPts val="1530"/>
              <a:buFont typeface="Noto Sans Symbols"/>
              <a:buChar char="⚫"/>
            </a:pPr>
            <a:r>
              <a:rPr lang="en" sz="1800" b="0" i="0" u="none">
                <a:solidFill>
                  <a:schemeClr val="dk1"/>
                </a:solidFill>
                <a:latin typeface="Comic Sans MS"/>
                <a:ea typeface="Comic Sans MS"/>
                <a:cs typeface="Comic Sans MS"/>
                <a:sym typeface="Comic Sans MS"/>
              </a:rPr>
              <a:t>Flat name space.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6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143</a:t>
            </a:fld>
            <a:endParaRPr/>
          </a:p>
        </p:txBody>
      </p:sp>
      <p:sp>
        <p:nvSpPr>
          <p:cNvPr id="1471" name="Google Shape;1471;p160"/>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472" name="Google Shape;1472;p160"/>
          <p:cNvSpPr txBox="1"/>
          <p:nvPr/>
        </p:nvSpPr>
        <p:spPr>
          <a:xfrm>
            <a:off x="228600" y="304800"/>
            <a:ext cx="8610600" cy="4381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Domain Name System</a:t>
            </a:r>
            <a:endParaRPr/>
          </a:p>
        </p:txBody>
      </p:sp>
      <p:sp>
        <p:nvSpPr>
          <p:cNvPr id="1473" name="Google Shape;1473;p160"/>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474" name="Google Shape;1474;p160"/>
          <p:cNvSpPr txBox="1"/>
          <p:nvPr/>
        </p:nvSpPr>
        <p:spPr>
          <a:xfrm>
            <a:off x="76200" y="1028700"/>
            <a:ext cx="8913000" cy="39720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Domain Name System is </a:t>
            </a:r>
            <a:r>
              <a:rPr lang="en" sz="2800" b="1" i="1" u="none">
                <a:solidFill>
                  <a:srgbClr val="3366FF"/>
                </a:solidFill>
                <a:latin typeface="Times New Roman"/>
                <a:ea typeface="Times New Roman"/>
                <a:cs typeface="Times New Roman"/>
                <a:sym typeface="Times New Roman"/>
              </a:rPr>
              <a:t>client-server application </a:t>
            </a:r>
            <a:r>
              <a:rPr lang="en" sz="2800" b="1" i="1" u="none">
                <a:solidFill>
                  <a:schemeClr val="dk1"/>
                </a:solidFill>
                <a:latin typeface="Times New Roman"/>
                <a:ea typeface="Times New Roman"/>
                <a:cs typeface="Times New Roman"/>
                <a:sym typeface="Times New Roman"/>
              </a:rPr>
              <a:t>that identifies </a:t>
            </a:r>
            <a:r>
              <a:rPr lang="en" sz="2800" b="1" i="1" u="none">
                <a:solidFill>
                  <a:srgbClr val="3366FF"/>
                </a:solidFill>
                <a:latin typeface="Times New Roman"/>
                <a:ea typeface="Times New Roman"/>
                <a:cs typeface="Times New Roman"/>
                <a:sym typeface="Times New Roman"/>
              </a:rPr>
              <a:t>each host on the Internet </a:t>
            </a:r>
            <a:r>
              <a:rPr lang="en" sz="2800" b="1" i="1" u="none">
                <a:solidFill>
                  <a:schemeClr val="dk1"/>
                </a:solidFill>
                <a:latin typeface="Times New Roman"/>
                <a:ea typeface="Times New Roman"/>
                <a:cs typeface="Times New Roman"/>
                <a:sym typeface="Times New Roman"/>
              </a:rPr>
              <a:t>with a </a:t>
            </a:r>
            <a:r>
              <a:rPr lang="en" sz="2800" b="1" i="1" u="none">
                <a:solidFill>
                  <a:srgbClr val="3366FF"/>
                </a:solidFill>
                <a:latin typeface="Times New Roman"/>
                <a:ea typeface="Times New Roman"/>
                <a:cs typeface="Times New Roman"/>
                <a:sym typeface="Times New Roman"/>
              </a:rPr>
              <a:t>unique user-friendly name.</a:t>
            </a:r>
            <a:endParaRPr/>
          </a:p>
          <a:p>
            <a:pPr marL="0" marR="0" lvl="0" indent="0" algn="just" rtl="0">
              <a:lnSpc>
                <a:spcPct val="100000"/>
              </a:lnSpc>
              <a:spcBef>
                <a:spcPts val="0"/>
              </a:spcBef>
              <a:spcAft>
                <a:spcPts val="0"/>
              </a:spcAft>
              <a:buClr>
                <a:schemeClr val="dk1"/>
              </a:buClr>
              <a:buSzPts val="2800"/>
              <a:buFont typeface="Arial"/>
              <a:buNone/>
            </a:pPr>
            <a:endParaRPr sz="2800" b="1" i="1"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DNS organizes the name space in a hierarchical structure to decentralize the responsibilities involved in naming.</a:t>
            </a:r>
            <a:endParaRPr/>
          </a:p>
          <a:p>
            <a:pPr marL="0" marR="0" lvl="0" indent="0" algn="l" rtl="0">
              <a:lnSpc>
                <a:spcPct val="100000"/>
              </a:lnSpc>
              <a:spcBef>
                <a:spcPts val="0"/>
              </a:spcBef>
              <a:spcAft>
                <a:spcPts val="0"/>
              </a:spcAft>
              <a:buNone/>
            </a:pPr>
            <a:endParaRPr sz="2800" b="1" i="1" u="none">
              <a:solidFill>
                <a:schemeClr val="dk1"/>
              </a:solidFill>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6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144</a:t>
            </a:fld>
            <a:endParaRPr/>
          </a:p>
        </p:txBody>
      </p:sp>
      <p:cxnSp>
        <p:nvCxnSpPr>
          <p:cNvPr id="1480" name="Google Shape;1480;p161"/>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481" name="Google Shape;1481;p161"/>
          <p:cNvCxnSpPr/>
          <p:nvPr/>
        </p:nvCxnSpPr>
        <p:spPr>
          <a:xfrm>
            <a:off x="152400" y="9525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482" name="Google Shape;1482;p161"/>
          <p:cNvSpPr txBox="1"/>
          <p:nvPr/>
        </p:nvSpPr>
        <p:spPr>
          <a:xfrm>
            <a:off x="304800" y="419100"/>
            <a:ext cx="5395800" cy="47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700" b="1" i="1" u="none">
                <a:solidFill>
                  <a:schemeClr val="dk1"/>
                </a:solidFill>
                <a:latin typeface="Times New Roman"/>
                <a:ea typeface="Times New Roman"/>
                <a:cs typeface="Times New Roman"/>
                <a:sym typeface="Times New Roman"/>
              </a:rPr>
              <a:t>Example of using the DNS service</a:t>
            </a:r>
            <a:endParaRPr sz="2100"/>
          </a:p>
        </p:txBody>
      </p:sp>
      <p:cxnSp>
        <p:nvCxnSpPr>
          <p:cNvPr id="1483" name="Google Shape;1483;p161"/>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484" name="Google Shape;1484;p161"/>
          <p:cNvPicPr preferRelativeResize="0"/>
          <p:nvPr/>
        </p:nvPicPr>
        <p:blipFill rotWithShape="1">
          <a:blip r:embed="rId3">
            <a:alphaModFix/>
          </a:blip>
          <a:srcRect/>
          <a:stretch/>
        </p:blipFill>
        <p:spPr>
          <a:xfrm>
            <a:off x="785796" y="1200150"/>
            <a:ext cx="7500180" cy="358628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6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145</a:t>
            </a:fld>
            <a:endParaRPr/>
          </a:p>
        </p:txBody>
      </p:sp>
      <p:sp>
        <p:nvSpPr>
          <p:cNvPr id="1490" name="Google Shape;1490;p162"/>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491" name="Google Shape;1491;p162"/>
          <p:cNvSpPr txBox="1"/>
          <p:nvPr/>
        </p:nvSpPr>
        <p:spPr>
          <a:xfrm>
            <a:off x="228600" y="304800"/>
            <a:ext cx="8610600" cy="8084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NAME SPACE</a:t>
            </a:r>
            <a:endParaRPr sz="1400" b="1"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1" i="0" u="none">
              <a:solidFill>
                <a:schemeClr val="dk1"/>
              </a:solidFill>
              <a:latin typeface="Times New Roman"/>
              <a:ea typeface="Times New Roman"/>
              <a:cs typeface="Times New Roman"/>
              <a:sym typeface="Times New Roman"/>
            </a:endParaRPr>
          </a:p>
        </p:txBody>
      </p:sp>
      <p:sp>
        <p:nvSpPr>
          <p:cNvPr id="1492" name="Google Shape;1492;p162"/>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493" name="Google Shape;1493;p162"/>
          <p:cNvSpPr txBox="1"/>
          <p:nvPr/>
        </p:nvSpPr>
        <p:spPr>
          <a:xfrm>
            <a:off x="146050" y="1143000"/>
            <a:ext cx="8843100" cy="1676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To be unambiguous, the names assigned to machines must be carefully selected from a namespace with complete control over the binding between the names and IP addresses.</a:t>
            </a:r>
            <a:endParaRPr/>
          </a:p>
        </p:txBody>
      </p:sp>
      <p:sp>
        <p:nvSpPr>
          <p:cNvPr id="1494" name="Google Shape;1494;p162"/>
          <p:cNvSpPr txBox="1"/>
          <p:nvPr/>
        </p:nvSpPr>
        <p:spPr>
          <a:xfrm>
            <a:off x="152400" y="3509963"/>
            <a:ext cx="6705600" cy="6167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Flat Name Space</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Hierarchical Name Space</a:t>
            </a:r>
            <a:endParaRPr/>
          </a:p>
        </p:txBody>
      </p:sp>
      <p:sp>
        <p:nvSpPr>
          <p:cNvPr id="1495" name="Google Shape;1495;p162"/>
          <p:cNvSpPr txBox="1"/>
          <p:nvPr/>
        </p:nvSpPr>
        <p:spPr>
          <a:xfrm>
            <a:off x="165100" y="3000375"/>
            <a:ext cx="4862400" cy="38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6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146</a:t>
            </a:fld>
            <a:endParaRPr/>
          </a:p>
        </p:txBody>
      </p:sp>
      <p:sp>
        <p:nvSpPr>
          <p:cNvPr id="1501" name="Google Shape;1501;p163"/>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02" name="Google Shape;1502;p163"/>
          <p:cNvSpPr txBox="1"/>
          <p:nvPr/>
        </p:nvSpPr>
        <p:spPr>
          <a:xfrm>
            <a:off x="76200" y="304800"/>
            <a:ext cx="8915400" cy="4381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DOMAIN NAME SPACE</a:t>
            </a:r>
            <a:endParaRPr/>
          </a:p>
        </p:txBody>
      </p:sp>
      <p:sp>
        <p:nvSpPr>
          <p:cNvPr id="1503" name="Google Shape;1503;p16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04" name="Google Shape;1504;p163"/>
          <p:cNvSpPr txBox="1"/>
          <p:nvPr/>
        </p:nvSpPr>
        <p:spPr>
          <a:xfrm>
            <a:off x="76200" y="1071000"/>
            <a:ext cx="8983800" cy="2129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To have a hierarchical name space, a domain name space was designed. In this design the names are defined in an inverted-tree structure with the root at the top. The tree can have only 128 levels: level 0 (root) to level 127. </a:t>
            </a:r>
            <a:endParaRPr/>
          </a:p>
        </p:txBody>
      </p:sp>
      <p:sp>
        <p:nvSpPr>
          <p:cNvPr id="1505" name="Google Shape;1505;p163"/>
          <p:cNvSpPr txBox="1"/>
          <p:nvPr/>
        </p:nvSpPr>
        <p:spPr>
          <a:xfrm>
            <a:off x="247725" y="3105150"/>
            <a:ext cx="5723100" cy="1362000"/>
          </a:xfrm>
          <a:prstGeom prst="rect">
            <a:avLst/>
          </a:prstGeom>
          <a:noFill/>
          <a:ln>
            <a:noFill/>
          </a:ln>
        </p:spPr>
        <p:txBody>
          <a:bodyPr spcFirstLastPara="1" wrap="square" lIns="91425" tIns="45700" rIns="91425" bIns="45700" anchor="t" anchorCtr="0">
            <a:noAutofit/>
          </a:bodyPr>
          <a:lstStyle/>
          <a:p>
            <a:pPr marL="457200" marR="0" lvl="0" indent="-387350" algn="l" rtl="0">
              <a:lnSpc>
                <a:spcPct val="100000"/>
              </a:lnSpc>
              <a:spcBef>
                <a:spcPts val="0"/>
              </a:spcBef>
              <a:spcAft>
                <a:spcPts val="0"/>
              </a:spcAft>
              <a:buSzPts val="2500"/>
              <a:buFont typeface="Times New Roman"/>
              <a:buChar char="●"/>
            </a:pPr>
            <a:r>
              <a:rPr lang="en" sz="2500" i="0" u="none">
                <a:latin typeface="Times New Roman"/>
                <a:ea typeface="Times New Roman"/>
                <a:cs typeface="Times New Roman"/>
                <a:sym typeface="Times New Roman"/>
              </a:rPr>
              <a:t>Label</a:t>
            </a:r>
            <a:endParaRPr sz="1100">
              <a:latin typeface="Times New Roman"/>
              <a:ea typeface="Times New Roman"/>
              <a:cs typeface="Times New Roman"/>
              <a:sym typeface="Times New Roman"/>
            </a:endParaRPr>
          </a:p>
          <a:p>
            <a:pPr marL="457200" marR="0" lvl="0" indent="-387350" algn="l" rtl="0">
              <a:lnSpc>
                <a:spcPct val="100000"/>
              </a:lnSpc>
              <a:spcBef>
                <a:spcPts val="0"/>
              </a:spcBef>
              <a:spcAft>
                <a:spcPts val="0"/>
              </a:spcAft>
              <a:buSzPts val="2500"/>
              <a:buFont typeface="Times New Roman"/>
              <a:buChar char="●"/>
            </a:pPr>
            <a:r>
              <a:rPr lang="en" sz="2500" i="0" u="none">
                <a:latin typeface="Times New Roman"/>
                <a:ea typeface="Times New Roman"/>
                <a:cs typeface="Times New Roman"/>
                <a:sym typeface="Times New Roman"/>
              </a:rPr>
              <a:t>Domain Name: FQDN, PQDN.</a:t>
            </a:r>
            <a:endParaRPr sz="1100">
              <a:latin typeface="Times New Roman"/>
              <a:ea typeface="Times New Roman"/>
              <a:cs typeface="Times New Roman"/>
              <a:sym typeface="Times New Roman"/>
            </a:endParaRPr>
          </a:p>
          <a:p>
            <a:pPr marL="457200" marR="0" lvl="0" indent="-387350" algn="l" rtl="0">
              <a:lnSpc>
                <a:spcPct val="100000"/>
              </a:lnSpc>
              <a:spcBef>
                <a:spcPts val="0"/>
              </a:spcBef>
              <a:spcAft>
                <a:spcPts val="0"/>
              </a:spcAft>
              <a:buSzPts val="2500"/>
              <a:buFont typeface="Times New Roman"/>
              <a:buChar char="●"/>
            </a:pPr>
            <a:r>
              <a:rPr lang="en" sz="2500" i="0" u="none">
                <a:latin typeface="Times New Roman"/>
                <a:ea typeface="Times New Roman"/>
                <a:cs typeface="Times New Roman"/>
                <a:sym typeface="Times New Roman"/>
              </a:rPr>
              <a:t>Domain</a:t>
            </a:r>
            <a:endParaRPr sz="1100">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147</a:t>
            </a:fld>
            <a:endParaRPr/>
          </a:p>
        </p:txBody>
      </p:sp>
      <p:cxnSp>
        <p:nvCxnSpPr>
          <p:cNvPr id="1511" name="Google Shape;1511;p16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512" name="Google Shape;1512;p16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513" name="Google Shape;1513;p164"/>
          <p:cNvSpPr txBox="1"/>
          <p:nvPr/>
        </p:nvSpPr>
        <p:spPr>
          <a:xfrm>
            <a:off x="304800" y="571500"/>
            <a:ext cx="3937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Domain name space</a:t>
            </a:r>
            <a:endParaRPr/>
          </a:p>
        </p:txBody>
      </p:sp>
      <p:cxnSp>
        <p:nvCxnSpPr>
          <p:cNvPr id="1514" name="Google Shape;1514;p16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515" name="Google Shape;1515;p164"/>
          <p:cNvPicPr preferRelativeResize="0"/>
          <p:nvPr/>
        </p:nvPicPr>
        <p:blipFill rotWithShape="1">
          <a:blip r:embed="rId3">
            <a:alphaModFix/>
          </a:blip>
          <a:srcRect/>
          <a:stretch/>
        </p:blipFill>
        <p:spPr>
          <a:xfrm>
            <a:off x="970225" y="1081674"/>
            <a:ext cx="7600648" cy="350591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6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148</a:t>
            </a:fld>
            <a:endParaRPr/>
          </a:p>
        </p:txBody>
      </p:sp>
      <p:cxnSp>
        <p:nvCxnSpPr>
          <p:cNvPr id="1521" name="Google Shape;1521;p165"/>
          <p:cNvCxnSpPr/>
          <p:nvPr/>
        </p:nvCxnSpPr>
        <p:spPr>
          <a:xfrm>
            <a:off x="228600" y="171450"/>
            <a:ext cx="8763000" cy="0"/>
          </a:xfrm>
          <a:prstGeom prst="straightConnector1">
            <a:avLst/>
          </a:prstGeom>
          <a:noFill/>
          <a:ln w="76200" cap="flat" cmpd="sng">
            <a:solidFill>
              <a:schemeClr val="hlink"/>
            </a:solidFill>
            <a:prstDash val="solid"/>
            <a:miter lim="800000"/>
            <a:headEnd type="none" w="med" len="med"/>
            <a:tailEnd type="none" w="med" len="med"/>
          </a:ln>
        </p:spPr>
      </p:cxnSp>
      <p:sp>
        <p:nvSpPr>
          <p:cNvPr id="1522" name="Google Shape;1522;p165"/>
          <p:cNvSpPr txBox="1"/>
          <p:nvPr/>
        </p:nvSpPr>
        <p:spPr>
          <a:xfrm>
            <a:off x="96825" y="311250"/>
            <a:ext cx="29241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Domain names and labels</a:t>
            </a:r>
            <a:endParaRPr/>
          </a:p>
        </p:txBody>
      </p:sp>
      <p:pic>
        <p:nvPicPr>
          <p:cNvPr id="1523" name="Google Shape;1523;p165"/>
          <p:cNvPicPr preferRelativeResize="0"/>
          <p:nvPr/>
        </p:nvPicPr>
        <p:blipFill rotWithShape="1">
          <a:blip r:embed="rId3">
            <a:alphaModFix/>
          </a:blip>
          <a:srcRect/>
          <a:stretch/>
        </p:blipFill>
        <p:spPr>
          <a:xfrm>
            <a:off x="96825" y="672700"/>
            <a:ext cx="4645576" cy="3396594"/>
          </a:xfrm>
          <a:prstGeom prst="rect">
            <a:avLst/>
          </a:prstGeom>
          <a:noFill/>
          <a:ln>
            <a:noFill/>
          </a:ln>
        </p:spPr>
      </p:pic>
      <p:cxnSp>
        <p:nvCxnSpPr>
          <p:cNvPr id="1524" name="Google Shape;1524;p165"/>
          <p:cNvCxnSpPr/>
          <p:nvPr/>
        </p:nvCxnSpPr>
        <p:spPr>
          <a:xfrm>
            <a:off x="152400" y="5086350"/>
            <a:ext cx="8763000" cy="0"/>
          </a:xfrm>
          <a:prstGeom prst="straightConnector1">
            <a:avLst/>
          </a:prstGeom>
          <a:noFill/>
          <a:ln w="76200" cap="flat" cmpd="sng">
            <a:solidFill>
              <a:schemeClr val="hlink"/>
            </a:solidFill>
            <a:prstDash val="solid"/>
            <a:miter lim="800000"/>
            <a:headEnd type="none" w="med" len="med"/>
            <a:tailEnd type="none" w="med" len="med"/>
          </a:ln>
        </p:spPr>
      </p:cxnSp>
      <p:sp>
        <p:nvSpPr>
          <p:cNvPr id="1525" name="Google Shape;1525;p165"/>
          <p:cNvSpPr txBox="1"/>
          <p:nvPr/>
        </p:nvSpPr>
        <p:spPr>
          <a:xfrm>
            <a:off x="4742400" y="171450"/>
            <a:ext cx="4305900" cy="4857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33CC"/>
              </a:buClr>
              <a:buSzPts val="2400"/>
              <a:buFont typeface="Times New Roman"/>
              <a:buNone/>
            </a:pPr>
            <a:r>
              <a:rPr lang="en" sz="2400" b="1" i="0" u="none">
                <a:latin typeface="Times New Roman"/>
                <a:ea typeface="Times New Roman"/>
                <a:cs typeface="Times New Roman"/>
                <a:sym typeface="Times New Roman"/>
              </a:rPr>
              <a:t>Label: </a:t>
            </a:r>
            <a:r>
              <a:rPr lang="en" sz="2000" b="0" i="0" u="none">
                <a:latin typeface="Times New Roman"/>
                <a:ea typeface="Times New Roman"/>
                <a:cs typeface="Times New Roman"/>
                <a:sym typeface="Times New Roman"/>
              </a:rPr>
              <a:t>Each node in the tree has a label, which is a string with a maximum of 63 characters. Root label is null string. DNS requires that children of a node have different labels, which assures the uniqueness of the domain names.</a:t>
            </a:r>
            <a:br>
              <a:rPr lang="en" sz="2400" b="1" i="0" u="none">
                <a:latin typeface="Times New Roman"/>
                <a:ea typeface="Times New Roman"/>
                <a:cs typeface="Times New Roman"/>
                <a:sym typeface="Times New Roman"/>
              </a:rPr>
            </a:br>
            <a:r>
              <a:rPr lang="en" sz="2400" b="1" i="0" u="none">
                <a:latin typeface="Times New Roman"/>
                <a:ea typeface="Times New Roman"/>
                <a:cs typeface="Times New Roman"/>
                <a:sym typeface="Times New Roman"/>
              </a:rPr>
              <a:t>Domain Name: </a:t>
            </a:r>
            <a:r>
              <a:rPr lang="en" sz="2000" b="0" i="0" u="none">
                <a:latin typeface="Times New Roman"/>
                <a:ea typeface="Times New Roman"/>
                <a:cs typeface="Times New Roman"/>
                <a:sym typeface="Times New Roman"/>
              </a:rPr>
              <a:t>Each node in the tree has a domain name. A full domain name is a sequence of labels </a:t>
            </a:r>
            <a:r>
              <a:rPr lang="en" sz="2000">
                <a:latin typeface="Times New Roman"/>
                <a:ea typeface="Times New Roman"/>
                <a:cs typeface="Times New Roman"/>
                <a:sym typeface="Times New Roman"/>
              </a:rPr>
              <a:t>separated</a:t>
            </a:r>
            <a:r>
              <a:rPr lang="en" sz="2000" b="0" i="0" u="none">
                <a:latin typeface="Times New Roman"/>
                <a:ea typeface="Times New Roman"/>
                <a:cs typeface="Times New Roman"/>
                <a:sym typeface="Times New Roman"/>
              </a:rPr>
              <a:t> by dots (.). The domain names are always read from the node  up to the root. The last label is the label of the root (null).</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6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149</a:t>
            </a:fld>
            <a:endParaRPr/>
          </a:p>
        </p:txBody>
      </p:sp>
      <p:cxnSp>
        <p:nvCxnSpPr>
          <p:cNvPr id="1531" name="Google Shape;1531;p166"/>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532" name="Google Shape;1532;p166"/>
          <p:cNvCxnSpPr/>
          <p:nvPr/>
        </p:nvCxnSpPr>
        <p:spPr>
          <a:xfrm>
            <a:off x="152400" y="3028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533" name="Google Shape;1533;p166"/>
          <p:cNvSpPr txBox="1"/>
          <p:nvPr/>
        </p:nvSpPr>
        <p:spPr>
          <a:xfrm>
            <a:off x="0" y="571500"/>
            <a:ext cx="8991600" cy="245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u="none">
                <a:solidFill>
                  <a:schemeClr val="dk1"/>
                </a:solidFill>
                <a:latin typeface="Times New Roman"/>
                <a:ea typeface="Times New Roman"/>
                <a:cs typeface="Times New Roman"/>
                <a:sym typeface="Times New Roman"/>
              </a:rPr>
              <a:t>FQDN (Fully Qualified Domain Name)</a:t>
            </a:r>
            <a:r>
              <a:rPr lang="en" sz="2000" u="none">
                <a:solidFill>
                  <a:schemeClr val="dk1"/>
                </a:solidFill>
                <a:latin typeface="Times New Roman"/>
                <a:ea typeface="Times New Roman"/>
                <a:cs typeface="Times New Roman"/>
                <a:sym typeface="Times New Roman"/>
              </a:rPr>
              <a:t> : A FQDN is a domain name consisting of labels beginning with the host and going back through each level to the root name. or If a label is terminated by a null string, it is called a FQDN. </a:t>
            </a:r>
            <a:endParaRPr/>
          </a:p>
          <a:p>
            <a:pPr marL="0" marR="0" lvl="0" indent="0" algn="l" rtl="0">
              <a:lnSpc>
                <a:spcPct val="100000"/>
              </a:lnSpc>
              <a:spcBef>
                <a:spcPts val="0"/>
              </a:spcBef>
              <a:spcAft>
                <a:spcPts val="0"/>
              </a:spcAft>
              <a:buClr>
                <a:srgbClr val="9E3611"/>
              </a:buClr>
              <a:buSzPts val="2000"/>
              <a:buFont typeface="Times New Roman"/>
              <a:buNone/>
            </a:pPr>
            <a:r>
              <a:rPr lang="en" sz="2000" u="none">
                <a:solidFill>
                  <a:srgbClr val="9E3611"/>
                </a:solidFill>
                <a:latin typeface="Times New Roman"/>
                <a:ea typeface="Times New Roman"/>
                <a:cs typeface="Times New Roman"/>
                <a:sym typeface="Times New Roman"/>
              </a:rPr>
              <a:t>Eg. Challenger.atc.fhda.edu.</a:t>
            </a:r>
            <a:endParaRPr sz="2000" u="none">
              <a:solidFill>
                <a:srgbClr val="9E361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000"/>
              <a:buFont typeface="Times New Roman"/>
              <a:buNone/>
            </a:pPr>
            <a:r>
              <a:rPr lang="en" sz="2000" b="1" u="none">
                <a:solidFill>
                  <a:schemeClr val="dk1"/>
                </a:solidFill>
                <a:latin typeface="Times New Roman"/>
                <a:ea typeface="Times New Roman"/>
                <a:cs typeface="Times New Roman"/>
                <a:sym typeface="Times New Roman"/>
              </a:rPr>
              <a:t>PQDN (Partially Qualified Domain Name)</a:t>
            </a:r>
            <a:r>
              <a:rPr lang="en" sz="2000" u="none">
                <a:solidFill>
                  <a:schemeClr val="dk1"/>
                </a:solidFill>
                <a:latin typeface="Times New Roman"/>
                <a:ea typeface="Times New Roman"/>
                <a:cs typeface="Times New Roman"/>
                <a:sym typeface="Times New Roman"/>
              </a:rPr>
              <a:t>:A PQDN is a domain name that does not include all the levels between the host and the root node or If a label is not terminated by a null string, it is called a PQDN. </a:t>
            </a:r>
            <a:r>
              <a:rPr lang="en" sz="2000" u="none">
                <a:solidFill>
                  <a:srgbClr val="9E3611"/>
                </a:solidFill>
                <a:latin typeface="Times New Roman"/>
                <a:ea typeface="Times New Roman"/>
                <a:cs typeface="Times New Roman"/>
                <a:sym typeface="Times New Roman"/>
              </a:rPr>
              <a:t>Eg. challenger</a:t>
            </a:r>
            <a:endParaRPr/>
          </a:p>
        </p:txBody>
      </p:sp>
      <p:cxnSp>
        <p:nvCxnSpPr>
          <p:cNvPr id="1534" name="Google Shape;1534;p166"/>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535" name="Google Shape;1535;p166"/>
          <p:cNvPicPr preferRelativeResize="0"/>
          <p:nvPr/>
        </p:nvPicPr>
        <p:blipFill rotWithShape="1">
          <a:blip r:embed="rId3">
            <a:alphaModFix/>
          </a:blip>
          <a:srcRect/>
          <a:stretch/>
        </p:blipFill>
        <p:spPr>
          <a:xfrm>
            <a:off x="2251075" y="3103959"/>
            <a:ext cx="4998244" cy="12203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cxnSp>
        <p:nvCxnSpPr>
          <p:cNvPr id="300" name="Google Shape;300;p4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301" name="Google Shape;301;p4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302" name="Google Shape;302;p48"/>
          <p:cNvSpPr txBox="1"/>
          <p:nvPr/>
        </p:nvSpPr>
        <p:spPr>
          <a:xfrm>
            <a:off x="304800" y="571500"/>
            <a:ext cx="622935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Datawords and codewords in block coding</a:t>
            </a:r>
            <a:endParaRPr/>
          </a:p>
        </p:txBody>
      </p:sp>
      <p:cxnSp>
        <p:nvCxnSpPr>
          <p:cNvPr id="303" name="Google Shape;303;p4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304" name="Google Shape;304;p48"/>
          <p:cNvPicPr preferRelativeResize="0"/>
          <p:nvPr/>
        </p:nvPicPr>
        <p:blipFill rotWithShape="1">
          <a:blip r:embed="rId3">
            <a:alphaModFix/>
          </a:blip>
          <a:srcRect/>
          <a:stretch/>
        </p:blipFill>
        <p:spPr>
          <a:xfrm>
            <a:off x="1906587" y="1859756"/>
            <a:ext cx="5313758" cy="1969293"/>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6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150</a:t>
            </a:fld>
            <a:endParaRPr/>
          </a:p>
        </p:txBody>
      </p:sp>
      <p:cxnSp>
        <p:nvCxnSpPr>
          <p:cNvPr id="1541" name="Google Shape;1541;p167"/>
          <p:cNvCxnSpPr/>
          <p:nvPr/>
        </p:nvCxnSpPr>
        <p:spPr>
          <a:xfrm>
            <a:off x="228600" y="2286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542" name="Google Shape;1542;p167"/>
          <p:cNvCxnSpPr/>
          <p:nvPr/>
        </p:nvCxnSpPr>
        <p:spPr>
          <a:xfrm>
            <a:off x="152400" y="1657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543" name="Google Shape;1543;p167"/>
          <p:cNvSpPr txBox="1"/>
          <p:nvPr/>
        </p:nvSpPr>
        <p:spPr>
          <a:xfrm>
            <a:off x="304800" y="571500"/>
            <a:ext cx="8610600" cy="80843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Domain: </a:t>
            </a:r>
            <a:r>
              <a:rPr lang="en" sz="2000" b="1" i="1" u="none">
                <a:solidFill>
                  <a:schemeClr val="dk1"/>
                </a:solidFill>
                <a:latin typeface="Times New Roman"/>
                <a:ea typeface="Times New Roman"/>
                <a:cs typeface="Times New Roman"/>
                <a:sym typeface="Times New Roman"/>
              </a:rPr>
              <a:t>A domain is a subtree of the domain space. The name of the domain is the domain name of the node at the top of the sub tree. A domain itself will be divided into domains (or subdomains as they are sometimes called).</a:t>
            </a:r>
            <a:endParaRPr/>
          </a:p>
        </p:txBody>
      </p:sp>
      <p:cxnSp>
        <p:nvCxnSpPr>
          <p:cNvPr id="1544" name="Google Shape;1544;p167"/>
          <p:cNvCxnSpPr/>
          <p:nvPr/>
        </p:nvCxnSpPr>
        <p:spPr>
          <a:xfrm>
            <a:off x="152400" y="49149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545" name="Google Shape;1545;p167"/>
          <p:cNvPicPr preferRelativeResize="0"/>
          <p:nvPr/>
        </p:nvPicPr>
        <p:blipFill rotWithShape="1">
          <a:blip r:embed="rId3">
            <a:alphaModFix/>
          </a:blip>
          <a:srcRect/>
          <a:stretch/>
        </p:blipFill>
        <p:spPr>
          <a:xfrm>
            <a:off x="1700212" y="1714500"/>
            <a:ext cx="4839890" cy="31432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6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151</a:t>
            </a:fld>
            <a:endParaRPr/>
          </a:p>
        </p:txBody>
      </p:sp>
      <p:sp>
        <p:nvSpPr>
          <p:cNvPr id="1551" name="Google Shape;1551;p168"/>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52" name="Google Shape;1552;p168"/>
          <p:cNvSpPr txBox="1"/>
          <p:nvPr/>
        </p:nvSpPr>
        <p:spPr>
          <a:xfrm>
            <a:off x="228600" y="304800"/>
            <a:ext cx="6781800"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DISTRIBUTION OF NAME SPACE</a:t>
            </a:r>
            <a:endParaRPr/>
          </a:p>
        </p:txBody>
      </p:sp>
      <p:sp>
        <p:nvSpPr>
          <p:cNvPr id="1553" name="Google Shape;1553;p168"/>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54" name="Google Shape;1554;p168"/>
          <p:cNvSpPr txBox="1"/>
          <p:nvPr/>
        </p:nvSpPr>
        <p:spPr>
          <a:xfrm>
            <a:off x="94375" y="1072750"/>
            <a:ext cx="8930100" cy="19236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information contained in the domain name space must be stored. However, it is very inefficient and also unreliable to have just one computer store such a huge amount of information. </a:t>
            </a:r>
            <a:endParaRPr/>
          </a:p>
        </p:txBody>
      </p:sp>
      <p:sp>
        <p:nvSpPr>
          <p:cNvPr id="1555" name="Google Shape;1555;p168"/>
          <p:cNvSpPr txBox="1"/>
          <p:nvPr/>
        </p:nvSpPr>
        <p:spPr>
          <a:xfrm>
            <a:off x="152400" y="3509963"/>
            <a:ext cx="6705600" cy="11644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Hierarchy of Name Servers</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Zone</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Root Server</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Primary and Secondary Servers</a:t>
            </a:r>
            <a:endParaRPr/>
          </a:p>
        </p:txBody>
      </p:sp>
      <p:sp>
        <p:nvSpPr>
          <p:cNvPr id="1556" name="Google Shape;1556;p168"/>
          <p:cNvSpPr txBox="1"/>
          <p:nvPr/>
        </p:nvSpPr>
        <p:spPr>
          <a:xfrm>
            <a:off x="165100" y="3152775"/>
            <a:ext cx="4862512" cy="3893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6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152</a:t>
            </a:fld>
            <a:endParaRPr/>
          </a:p>
        </p:txBody>
      </p:sp>
      <p:cxnSp>
        <p:nvCxnSpPr>
          <p:cNvPr id="1562" name="Google Shape;1562;p169"/>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563" name="Google Shape;1563;p169"/>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564" name="Google Shape;1564;p169"/>
          <p:cNvSpPr txBox="1"/>
          <p:nvPr/>
        </p:nvSpPr>
        <p:spPr>
          <a:xfrm>
            <a:off x="304800" y="571500"/>
            <a:ext cx="29924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Hierarchy of name servers</a:t>
            </a:r>
            <a:endParaRPr/>
          </a:p>
        </p:txBody>
      </p:sp>
      <p:cxnSp>
        <p:nvCxnSpPr>
          <p:cNvPr id="1565" name="Google Shape;1565;p16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566" name="Google Shape;1566;p169"/>
          <p:cNvPicPr preferRelativeResize="0"/>
          <p:nvPr/>
        </p:nvPicPr>
        <p:blipFill rotWithShape="1">
          <a:blip r:embed="rId3">
            <a:alphaModFix/>
          </a:blip>
          <a:srcRect/>
          <a:stretch/>
        </p:blipFill>
        <p:spPr>
          <a:xfrm>
            <a:off x="1272075" y="1104900"/>
            <a:ext cx="6654170" cy="347687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7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153</a:t>
            </a:fld>
            <a:endParaRPr/>
          </a:p>
        </p:txBody>
      </p:sp>
      <p:cxnSp>
        <p:nvCxnSpPr>
          <p:cNvPr id="1572" name="Google Shape;1572;p170"/>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573" name="Google Shape;1573;p170"/>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574" name="Google Shape;1574;p170"/>
          <p:cNvSpPr txBox="1"/>
          <p:nvPr/>
        </p:nvSpPr>
        <p:spPr>
          <a:xfrm>
            <a:off x="304800" y="571500"/>
            <a:ext cx="385286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Zones and domains</a:t>
            </a:r>
            <a:endParaRPr/>
          </a:p>
        </p:txBody>
      </p:sp>
      <p:cxnSp>
        <p:nvCxnSpPr>
          <p:cNvPr id="1575" name="Google Shape;1575;p170"/>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576" name="Google Shape;1576;p170"/>
          <p:cNvPicPr preferRelativeResize="0"/>
          <p:nvPr/>
        </p:nvPicPr>
        <p:blipFill rotWithShape="1">
          <a:blip r:embed="rId3">
            <a:alphaModFix/>
          </a:blip>
          <a:srcRect/>
          <a:stretch/>
        </p:blipFill>
        <p:spPr>
          <a:xfrm>
            <a:off x="1763425" y="1142997"/>
            <a:ext cx="5911045" cy="340212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7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154</a:t>
            </a:fld>
            <a:endParaRPr/>
          </a:p>
        </p:txBody>
      </p:sp>
      <p:sp>
        <p:nvSpPr>
          <p:cNvPr id="1582" name="Google Shape;1582;p171"/>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3" name="Google Shape;1583;p171"/>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4" name="Google Shape;1584;p171"/>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5" name="Google Shape;1585;p171"/>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6" name="Google Shape;1586;p171"/>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7" name="Google Shape;1587;p171"/>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88" name="Google Shape;1588;p171"/>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589" name="Google Shape;1589;p171"/>
          <p:cNvCxnSpPr/>
          <p:nvPr/>
        </p:nvCxnSpPr>
        <p:spPr>
          <a:xfrm>
            <a:off x="457200" y="8953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590" name="Google Shape;1590;p171"/>
          <p:cNvCxnSpPr/>
          <p:nvPr/>
        </p:nvCxnSpPr>
        <p:spPr>
          <a:xfrm>
            <a:off x="458787" y="45720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591" name="Google Shape;1591;p171"/>
          <p:cNvSpPr txBox="1"/>
          <p:nvPr/>
        </p:nvSpPr>
        <p:spPr>
          <a:xfrm>
            <a:off x="495300" y="989527"/>
            <a:ext cx="8077200" cy="35016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i="0" u="none">
                <a:solidFill>
                  <a:schemeClr val="dk1"/>
                </a:solidFill>
              </a:rPr>
              <a:t>A </a:t>
            </a:r>
            <a:r>
              <a:rPr lang="en" sz="3200" b="1" i="0" u="none">
                <a:solidFill>
                  <a:schemeClr val="dk1"/>
                </a:solidFill>
              </a:rPr>
              <a:t>primary server</a:t>
            </a:r>
            <a:r>
              <a:rPr lang="en" sz="3200" i="0" u="none">
                <a:solidFill>
                  <a:schemeClr val="dk1"/>
                </a:solidFill>
              </a:rPr>
              <a:t> loads all information from the disk file; the </a:t>
            </a:r>
            <a:r>
              <a:rPr lang="en" sz="3200" b="1" i="0" u="none">
                <a:solidFill>
                  <a:schemeClr val="dk1"/>
                </a:solidFill>
              </a:rPr>
              <a:t>secondary server</a:t>
            </a:r>
            <a:endParaRPr b="1"/>
          </a:p>
          <a:p>
            <a:pPr marL="0" marR="0" lvl="0" indent="0" algn="ctr" rtl="0">
              <a:lnSpc>
                <a:spcPct val="100000"/>
              </a:lnSpc>
              <a:spcBef>
                <a:spcPts val="0"/>
              </a:spcBef>
              <a:spcAft>
                <a:spcPts val="0"/>
              </a:spcAft>
              <a:buClr>
                <a:schemeClr val="dk1"/>
              </a:buClr>
              <a:buSzPts val="3200"/>
              <a:buFont typeface="Arial"/>
              <a:buNone/>
            </a:pPr>
            <a:r>
              <a:rPr lang="en" sz="3200" i="0" u="none">
                <a:solidFill>
                  <a:schemeClr val="dk1"/>
                </a:solidFill>
              </a:rPr>
              <a:t>loads all information from </a:t>
            </a:r>
            <a:br>
              <a:rPr lang="en" sz="3200" i="0" u="none">
                <a:solidFill>
                  <a:schemeClr val="dk1"/>
                </a:solidFill>
              </a:rPr>
            </a:br>
            <a:r>
              <a:rPr lang="en" sz="3200" i="0" u="none">
                <a:solidFill>
                  <a:schemeClr val="dk1"/>
                </a:solidFill>
              </a:rPr>
              <a:t>the primary server. </a:t>
            </a:r>
            <a:endParaRPr/>
          </a:p>
          <a:p>
            <a:pPr marL="0" marR="0" lvl="0" indent="0" algn="ctr" rtl="0">
              <a:lnSpc>
                <a:spcPct val="100000"/>
              </a:lnSpc>
              <a:spcBef>
                <a:spcPts val="0"/>
              </a:spcBef>
              <a:spcAft>
                <a:spcPts val="0"/>
              </a:spcAft>
              <a:buClr>
                <a:schemeClr val="dk1"/>
              </a:buClr>
              <a:buSzPts val="3200"/>
              <a:buFont typeface="Arial"/>
              <a:buNone/>
            </a:pPr>
            <a:r>
              <a:rPr lang="en" sz="3200" i="0" u="none">
                <a:solidFill>
                  <a:schemeClr val="dk1"/>
                </a:solidFill>
              </a:rPr>
              <a:t>When the secondary downloads</a:t>
            </a:r>
            <a:endParaRPr/>
          </a:p>
          <a:p>
            <a:pPr marL="0" marR="0" lvl="0" indent="0" algn="ctr" rtl="0">
              <a:lnSpc>
                <a:spcPct val="100000"/>
              </a:lnSpc>
              <a:spcBef>
                <a:spcPts val="0"/>
              </a:spcBef>
              <a:spcAft>
                <a:spcPts val="0"/>
              </a:spcAft>
              <a:buClr>
                <a:schemeClr val="dk1"/>
              </a:buClr>
              <a:buSzPts val="3200"/>
              <a:buFont typeface="Arial"/>
              <a:buNone/>
            </a:pPr>
            <a:r>
              <a:rPr lang="en" sz="3200" i="0" u="none">
                <a:solidFill>
                  <a:schemeClr val="dk1"/>
                </a:solidFill>
              </a:rPr>
              <a:t>information from the primary, it is called zone transfer.</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7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155</a:t>
            </a:fld>
            <a:endParaRPr/>
          </a:p>
        </p:txBody>
      </p:sp>
      <p:sp>
        <p:nvSpPr>
          <p:cNvPr id="1597" name="Google Shape;1597;p172"/>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98" name="Google Shape;1598;p172"/>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599" name="Google Shape;1599;p172"/>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00" name="Google Shape;1600;p172"/>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01" name="Google Shape;1601;p172"/>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02" name="Google Shape;1602;p172"/>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03" name="Google Shape;1603;p172"/>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04" name="Google Shape;1604;p172"/>
          <p:cNvSpPr txBox="1"/>
          <p:nvPr/>
        </p:nvSpPr>
        <p:spPr>
          <a:xfrm>
            <a:off x="484175" y="753675"/>
            <a:ext cx="8370000" cy="41325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400"/>
              <a:buFont typeface="Arial"/>
              <a:buNone/>
            </a:pPr>
            <a:r>
              <a:rPr lang="en" sz="3200" i="0" u="sng">
                <a:solidFill>
                  <a:schemeClr val="dk1"/>
                </a:solidFill>
              </a:rPr>
              <a:t>Root Server</a:t>
            </a:r>
            <a:endParaRPr sz="1200"/>
          </a:p>
          <a:p>
            <a:pPr marL="0" marR="0" lvl="0" indent="0" algn="just" rtl="0">
              <a:lnSpc>
                <a:spcPct val="100000"/>
              </a:lnSpc>
              <a:spcBef>
                <a:spcPts val="0"/>
              </a:spcBef>
              <a:spcAft>
                <a:spcPts val="0"/>
              </a:spcAft>
              <a:buClr>
                <a:schemeClr val="dk1"/>
              </a:buClr>
              <a:buSzPts val="3200"/>
              <a:buFont typeface="Arial"/>
              <a:buNone/>
            </a:pPr>
            <a:r>
              <a:rPr lang="en" sz="3000" i="0" u="none">
                <a:solidFill>
                  <a:schemeClr val="dk1"/>
                </a:solidFill>
              </a:rPr>
              <a:t>A </a:t>
            </a:r>
            <a:r>
              <a:rPr lang="en" sz="3000" b="1" i="0" u="none">
                <a:solidFill>
                  <a:schemeClr val="dk1"/>
                </a:solidFill>
              </a:rPr>
              <a:t>root server</a:t>
            </a:r>
            <a:r>
              <a:rPr lang="en" sz="3000" i="0" u="none">
                <a:solidFill>
                  <a:schemeClr val="dk1"/>
                </a:solidFill>
              </a:rPr>
              <a:t> is a server whose zone consists of the whole tree. A root server usually does not store any information  about domains but delegates its authority to other servers, keeping references to those servers. There are several root servers, each covering the whole domain name space. The servers are distributed all around the world.</a:t>
            </a:r>
            <a:endParaRPr sz="12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7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156</a:t>
            </a:fld>
            <a:endParaRPr/>
          </a:p>
        </p:txBody>
      </p:sp>
      <p:sp>
        <p:nvSpPr>
          <p:cNvPr id="1610" name="Google Shape;1610;p173"/>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11" name="Google Shape;1611;p173"/>
          <p:cNvSpPr txBox="1"/>
          <p:nvPr/>
        </p:nvSpPr>
        <p:spPr>
          <a:xfrm>
            <a:off x="228600" y="304800"/>
            <a:ext cx="4951412"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DNS IN THE INTERNET</a:t>
            </a:r>
            <a:endParaRPr/>
          </a:p>
        </p:txBody>
      </p:sp>
      <p:sp>
        <p:nvSpPr>
          <p:cNvPr id="1612" name="Google Shape;1612;p17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13" name="Google Shape;1613;p173"/>
          <p:cNvSpPr txBox="1"/>
          <p:nvPr/>
        </p:nvSpPr>
        <p:spPr>
          <a:xfrm>
            <a:off x="358525" y="1058725"/>
            <a:ext cx="8652600" cy="3283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DNS is a protocol that can be used in different platforms. In the Internet, the domain name space (tree) is divided into three different sections:</a:t>
            </a:r>
            <a:endParaRPr sz="2800" u="none">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rgbClr val="0033CC"/>
              </a:buClr>
              <a:buSzPts val="2400"/>
              <a:buFont typeface="Times New Roman"/>
              <a:buAutoNum type="arabicPeriod"/>
            </a:pPr>
            <a:r>
              <a:rPr lang="en" sz="2400" b="1">
                <a:solidFill>
                  <a:srgbClr val="0033CC"/>
                </a:solidFill>
                <a:latin typeface="Times New Roman"/>
                <a:ea typeface="Times New Roman"/>
                <a:cs typeface="Times New Roman"/>
                <a:sym typeface="Times New Roman"/>
              </a:rPr>
              <a:t>Generic Domains</a:t>
            </a:r>
            <a:endParaRPr sz="2400" b="1">
              <a:solidFill>
                <a:srgbClr val="0033CC"/>
              </a:solidFill>
              <a:latin typeface="Times New Roman"/>
              <a:ea typeface="Times New Roman"/>
              <a:cs typeface="Times New Roman"/>
              <a:sym typeface="Times New Roman"/>
            </a:endParaRPr>
          </a:p>
          <a:p>
            <a:pPr marL="457200" lvl="0" indent="-381000" algn="l" rtl="0">
              <a:spcBef>
                <a:spcPts val="0"/>
              </a:spcBef>
              <a:spcAft>
                <a:spcPts val="0"/>
              </a:spcAft>
              <a:buClr>
                <a:srgbClr val="0033CC"/>
              </a:buClr>
              <a:buSzPts val="2400"/>
              <a:buFont typeface="Times New Roman"/>
              <a:buAutoNum type="arabicPeriod"/>
            </a:pPr>
            <a:r>
              <a:rPr lang="en" sz="2400" b="1">
                <a:solidFill>
                  <a:srgbClr val="0033CC"/>
                </a:solidFill>
                <a:latin typeface="Times New Roman"/>
                <a:ea typeface="Times New Roman"/>
                <a:cs typeface="Times New Roman"/>
                <a:sym typeface="Times New Roman"/>
              </a:rPr>
              <a:t>Country Domains</a:t>
            </a:r>
            <a:endParaRPr sz="2400" b="1">
              <a:solidFill>
                <a:srgbClr val="0033CC"/>
              </a:solidFill>
              <a:latin typeface="Times New Roman"/>
              <a:ea typeface="Times New Roman"/>
              <a:cs typeface="Times New Roman"/>
              <a:sym typeface="Times New Roman"/>
            </a:endParaRPr>
          </a:p>
          <a:p>
            <a:pPr marL="457200" lvl="0" indent="-381000" algn="l" rtl="0">
              <a:spcBef>
                <a:spcPts val="0"/>
              </a:spcBef>
              <a:spcAft>
                <a:spcPts val="0"/>
              </a:spcAft>
              <a:buClr>
                <a:srgbClr val="0033CC"/>
              </a:buClr>
              <a:buSzPts val="2400"/>
              <a:buFont typeface="Times New Roman"/>
              <a:buAutoNum type="arabicPeriod"/>
            </a:pPr>
            <a:r>
              <a:rPr lang="en" sz="2400" b="1">
                <a:solidFill>
                  <a:srgbClr val="0033CC"/>
                </a:solidFill>
                <a:latin typeface="Times New Roman"/>
                <a:ea typeface="Times New Roman"/>
                <a:cs typeface="Times New Roman"/>
                <a:sym typeface="Times New Roman"/>
              </a:rPr>
              <a:t>Inverse Domain</a:t>
            </a:r>
            <a:endParaRPr>
              <a:solidFill>
                <a:schemeClr val="dk1"/>
              </a:solidFill>
            </a:endParaRPr>
          </a:p>
          <a:p>
            <a:pPr marL="0" marR="0" lvl="0" indent="0" algn="just" rtl="0">
              <a:lnSpc>
                <a:spcPct val="100000"/>
              </a:lnSpc>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7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157</a:t>
            </a:fld>
            <a:endParaRPr/>
          </a:p>
        </p:txBody>
      </p:sp>
      <p:cxnSp>
        <p:nvCxnSpPr>
          <p:cNvPr id="1619" name="Google Shape;1619;p17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620" name="Google Shape;1620;p17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621" name="Google Shape;1621;p174"/>
          <p:cNvSpPr txBox="1"/>
          <p:nvPr/>
        </p:nvSpPr>
        <p:spPr>
          <a:xfrm>
            <a:off x="304800" y="571500"/>
            <a:ext cx="30051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DNS IN THE INTERNET</a:t>
            </a:r>
            <a:endParaRPr/>
          </a:p>
        </p:txBody>
      </p:sp>
      <p:pic>
        <p:nvPicPr>
          <p:cNvPr id="1622" name="Google Shape;1622;p174"/>
          <p:cNvPicPr preferRelativeResize="0"/>
          <p:nvPr/>
        </p:nvPicPr>
        <p:blipFill rotWithShape="1">
          <a:blip r:embed="rId3">
            <a:alphaModFix/>
          </a:blip>
          <a:srcRect/>
          <a:stretch/>
        </p:blipFill>
        <p:spPr>
          <a:xfrm>
            <a:off x="688775" y="1042975"/>
            <a:ext cx="7656304" cy="395764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7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158</a:t>
            </a:fld>
            <a:endParaRPr/>
          </a:p>
        </p:txBody>
      </p:sp>
      <p:sp>
        <p:nvSpPr>
          <p:cNvPr id="1628" name="Google Shape;1628;p175"/>
          <p:cNvSpPr txBox="1"/>
          <p:nvPr/>
        </p:nvSpPr>
        <p:spPr>
          <a:xfrm>
            <a:off x="152400" y="160800"/>
            <a:ext cx="8763000" cy="1366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Times New Roman"/>
              <a:buNone/>
            </a:pPr>
            <a:r>
              <a:rPr lang="en" sz="2200" b="1" i="1" u="none">
                <a:solidFill>
                  <a:schemeClr val="dk1"/>
                </a:solidFill>
                <a:latin typeface="Times New Roman"/>
                <a:ea typeface="Times New Roman"/>
                <a:cs typeface="Times New Roman"/>
                <a:sym typeface="Times New Roman"/>
              </a:rPr>
              <a:t>Generic domains</a:t>
            </a:r>
            <a:r>
              <a:rPr lang="en" sz="2000" b="1" i="1" u="none">
                <a:solidFill>
                  <a:schemeClr val="dk1"/>
                </a:solidFill>
                <a:latin typeface="Times New Roman"/>
                <a:ea typeface="Times New Roman"/>
                <a:cs typeface="Times New Roman"/>
                <a:sym typeface="Times New Roman"/>
              </a:rPr>
              <a:t>: These are according to their generic behavior. Each node in the tree defines a domain, which is an index to the domain name space database. Looking at the tree, we see that the first level in the generic domains section allows 14 possible labels. These labels describe the organization types.</a:t>
            </a:r>
            <a:endParaRPr/>
          </a:p>
        </p:txBody>
      </p:sp>
      <p:pic>
        <p:nvPicPr>
          <p:cNvPr id="1629" name="Google Shape;1629;p175"/>
          <p:cNvPicPr preferRelativeResize="0"/>
          <p:nvPr/>
        </p:nvPicPr>
        <p:blipFill rotWithShape="1">
          <a:blip r:embed="rId3">
            <a:alphaModFix/>
          </a:blip>
          <a:srcRect/>
          <a:stretch/>
        </p:blipFill>
        <p:spPr>
          <a:xfrm>
            <a:off x="196524" y="1527000"/>
            <a:ext cx="4903975" cy="35498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7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159</a:t>
            </a:fld>
            <a:endParaRPr/>
          </a:p>
        </p:txBody>
      </p:sp>
      <p:sp>
        <p:nvSpPr>
          <p:cNvPr id="1635" name="Google Shape;1635;p176"/>
          <p:cNvSpPr txBox="1"/>
          <p:nvPr/>
        </p:nvSpPr>
        <p:spPr>
          <a:xfrm>
            <a:off x="146050" y="114300"/>
            <a:ext cx="8878500" cy="3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Generic domain labels</a:t>
            </a:r>
            <a:endParaRPr/>
          </a:p>
        </p:txBody>
      </p:sp>
      <p:pic>
        <p:nvPicPr>
          <p:cNvPr id="1636" name="Google Shape;1636;p176"/>
          <p:cNvPicPr preferRelativeResize="0"/>
          <p:nvPr/>
        </p:nvPicPr>
        <p:blipFill rotWithShape="1">
          <a:blip r:embed="rId3">
            <a:alphaModFix/>
          </a:blip>
          <a:srcRect/>
          <a:stretch/>
        </p:blipFill>
        <p:spPr>
          <a:xfrm>
            <a:off x="1974124" y="480774"/>
            <a:ext cx="4981098" cy="45817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49"/>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310" name="Google Shape;310;p49"/>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311" name="Google Shape;311;p49"/>
          <p:cNvSpPr txBox="1"/>
          <p:nvPr/>
        </p:nvSpPr>
        <p:spPr>
          <a:xfrm>
            <a:off x="304800" y="571500"/>
            <a:ext cx="616108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Process of error detection in block coding</a:t>
            </a:r>
            <a:endParaRPr/>
          </a:p>
        </p:txBody>
      </p:sp>
      <p:cxnSp>
        <p:nvCxnSpPr>
          <p:cNvPr id="312" name="Google Shape;312;p4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313" name="Google Shape;313;p49"/>
          <p:cNvPicPr preferRelativeResize="0"/>
          <p:nvPr/>
        </p:nvPicPr>
        <p:blipFill rotWithShape="1">
          <a:blip r:embed="rId3">
            <a:alphaModFix/>
          </a:blip>
          <a:srcRect/>
          <a:stretch/>
        </p:blipFill>
        <p:spPr>
          <a:xfrm>
            <a:off x="1255712" y="1404938"/>
            <a:ext cx="6602016" cy="265271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7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160</a:t>
            </a:fld>
            <a:endParaRPr/>
          </a:p>
        </p:txBody>
      </p:sp>
      <p:sp>
        <p:nvSpPr>
          <p:cNvPr id="1642" name="Google Shape;1642;p177"/>
          <p:cNvSpPr txBox="1"/>
          <p:nvPr/>
        </p:nvSpPr>
        <p:spPr>
          <a:xfrm>
            <a:off x="4485450" y="1302650"/>
            <a:ext cx="4658700" cy="369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Times New Roman"/>
              <a:buNone/>
            </a:pPr>
            <a:r>
              <a:rPr lang="en" sz="3100" u="none">
                <a:solidFill>
                  <a:schemeClr val="dk1"/>
                </a:solidFill>
                <a:latin typeface="Times New Roman"/>
                <a:ea typeface="Times New Roman"/>
                <a:cs typeface="Times New Roman"/>
                <a:sym typeface="Times New Roman"/>
              </a:rPr>
              <a:t>Country domains</a:t>
            </a:r>
            <a:endParaRPr sz="310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200"/>
              <a:buFont typeface="Times New Roman"/>
              <a:buNone/>
            </a:pPr>
            <a:r>
              <a:rPr lang="en" sz="2900" u="none">
                <a:solidFill>
                  <a:schemeClr val="dk1"/>
                </a:solidFill>
                <a:latin typeface="Times New Roman"/>
                <a:ea typeface="Times New Roman"/>
                <a:cs typeface="Times New Roman"/>
                <a:sym typeface="Times New Roman"/>
              </a:rPr>
              <a:t>The country domains section uses two-character country abbreviations (e.g. The address anza.cup.ca.us can be translated to De Anza College in Cupertino, California, in the United States.) </a:t>
            </a:r>
            <a:endParaRPr sz="2300"/>
          </a:p>
        </p:txBody>
      </p:sp>
      <p:pic>
        <p:nvPicPr>
          <p:cNvPr id="1643" name="Google Shape;1643;p177"/>
          <p:cNvPicPr preferRelativeResize="0"/>
          <p:nvPr/>
        </p:nvPicPr>
        <p:blipFill rotWithShape="1">
          <a:blip r:embed="rId3">
            <a:alphaModFix/>
          </a:blip>
          <a:srcRect/>
          <a:stretch/>
        </p:blipFill>
        <p:spPr>
          <a:xfrm>
            <a:off x="146050" y="114302"/>
            <a:ext cx="4282150" cy="497547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7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161</a:t>
            </a:fld>
            <a:endParaRPr/>
          </a:p>
        </p:txBody>
      </p:sp>
      <p:cxnSp>
        <p:nvCxnSpPr>
          <p:cNvPr id="1649" name="Google Shape;1649;p178"/>
          <p:cNvCxnSpPr/>
          <p:nvPr/>
        </p:nvCxnSpPr>
        <p:spPr>
          <a:xfrm>
            <a:off x="152400" y="57150"/>
            <a:ext cx="8763000" cy="0"/>
          </a:xfrm>
          <a:prstGeom prst="straightConnector1">
            <a:avLst/>
          </a:prstGeom>
          <a:noFill/>
          <a:ln w="76200" cap="flat" cmpd="sng">
            <a:solidFill>
              <a:schemeClr val="hlink"/>
            </a:solidFill>
            <a:prstDash val="solid"/>
            <a:miter lim="800000"/>
            <a:headEnd type="none" w="med" len="med"/>
            <a:tailEnd type="none" w="med" len="med"/>
          </a:ln>
        </p:spPr>
      </p:cxnSp>
      <p:sp>
        <p:nvSpPr>
          <p:cNvPr id="1650" name="Google Shape;1650;p178"/>
          <p:cNvSpPr txBox="1"/>
          <p:nvPr/>
        </p:nvSpPr>
        <p:spPr>
          <a:xfrm>
            <a:off x="4284000" y="114300"/>
            <a:ext cx="4860000" cy="4886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Times New Roman"/>
              <a:buNone/>
            </a:pPr>
            <a:r>
              <a:rPr lang="en" sz="2200" b="1" i="1" u="none">
                <a:solidFill>
                  <a:schemeClr val="dk1"/>
                </a:solidFill>
                <a:latin typeface="Times New Roman"/>
                <a:ea typeface="Times New Roman"/>
                <a:cs typeface="Times New Roman"/>
                <a:sym typeface="Times New Roman"/>
              </a:rPr>
              <a:t>Inverse domain</a:t>
            </a:r>
            <a:r>
              <a:rPr lang="en" sz="2000" b="1" i="1" u="none">
                <a:solidFill>
                  <a:schemeClr val="dk1"/>
                </a:solidFill>
                <a:latin typeface="Times New Roman"/>
                <a:ea typeface="Times New Roman"/>
                <a:cs typeface="Times New Roman"/>
                <a:sym typeface="Times New Roman"/>
              </a:rPr>
              <a:t>: The Inverse domain is used to map an address to a name. This may happen for e.g. when a server has received a request from a client to do a task. Although the server has a file that contains a list of authorized clients, only IP address of the client (extracted from the receiver IP packet) is listed. </a:t>
            </a:r>
            <a:r>
              <a:rPr lang="en" sz="2000" b="1" i="1">
                <a:solidFill>
                  <a:schemeClr val="dk1"/>
                </a:solidFill>
                <a:latin typeface="Times New Roman"/>
                <a:ea typeface="Times New Roman"/>
                <a:cs typeface="Times New Roman"/>
                <a:sym typeface="Times New Roman"/>
              </a:rPr>
              <a:t>This type of query is called an inverse or pointer (PTR) query. To handle a pointer query, the inverse domain is added to the domain name space with the first-level node called arpa (for historical reasons). The second level is also one single node named in-addr (for inverse address). The rest of the domain refines IP address.</a:t>
            </a:r>
            <a:endParaRPr sz="2000" b="1" i="1">
              <a:solidFill>
                <a:schemeClr val="dk1"/>
              </a:solidFill>
              <a:latin typeface="Times New Roman"/>
              <a:ea typeface="Times New Roman"/>
              <a:cs typeface="Times New Roman"/>
              <a:sym typeface="Times New Roman"/>
            </a:endParaRPr>
          </a:p>
        </p:txBody>
      </p:sp>
      <p:cxnSp>
        <p:nvCxnSpPr>
          <p:cNvPr id="1651" name="Google Shape;1651;p178"/>
          <p:cNvCxnSpPr/>
          <p:nvPr/>
        </p:nvCxnSpPr>
        <p:spPr>
          <a:xfrm>
            <a:off x="152400" y="508635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652" name="Google Shape;1652;p178"/>
          <p:cNvPicPr preferRelativeResize="0"/>
          <p:nvPr/>
        </p:nvPicPr>
        <p:blipFill rotWithShape="1">
          <a:blip r:embed="rId3">
            <a:alphaModFix/>
          </a:blip>
          <a:srcRect/>
          <a:stretch/>
        </p:blipFill>
        <p:spPr>
          <a:xfrm>
            <a:off x="69475" y="38100"/>
            <a:ext cx="4214524" cy="504307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7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162</a:t>
            </a:fld>
            <a:endParaRPr/>
          </a:p>
        </p:txBody>
      </p:sp>
      <p:sp>
        <p:nvSpPr>
          <p:cNvPr id="1658" name="Google Shape;1658;p179"/>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59" name="Google Shape;1659;p179"/>
          <p:cNvSpPr txBox="1"/>
          <p:nvPr/>
        </p:nvSpPr>
        <p:spPr>
          <a:xfrm>
            <a:off x="0" y="0"/>
            <a:ext cx="9078300" cy="10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RESOLUTION: </a:t>
            </a:r>
            <a:r>
              <a:rPr lang="en" sz="2800" b="1" i="1">
                <a:solidFill>
                  <a:schemeClr val="dk1"/>
                </a:solidFill>
                <a:latin typeface="Times New Roman"/>
                <a:ea typeface="Times New Roman"/>
                <a:cs typeface="Times New Roman"/>
                <a:sym typeface="Times New Roman"/>
              </a:rPr>
              <a:t>Mapping a name to an address or an address to a name is called name-address resolution.</a:t>
            </a:r>
            <a:endParaRPr>
              <a:solidFill>
                <a:schemeClr val="dk1"/>
              </a:solidFill>
            </a:endParaRPr>
          </a:p>
          <a:p>
            <a:pPr marL="0" marR="0" lvl="0" indent="0" algn="l" rtl="0">
              <a:lnSpc>
                <a:spcPct val="100000"/>
              </a:lnSpc>
              <a:spcBef>
                <a:spcPts val="0"/>
              </a:spcBef>
              <a:spcAft>
                <a:spcPts val="0"/>
              </a:spcAft>
              <a:buClr>
                <a:schemeClr val="dk1"/>
              </a:buClr>
              <a:buSzPts val="3200"/>
              <a:buFont typeface="Times"/>
              <a:buNone/>
            </a:pPr>
            <a:endParaRPr sz="3200" b="1">
              <a:solidFill>
                <a:schemeClr val="dk1"/>
              </a:solidFill>
              <a:latin typeface="Times"/>
              <a:ea typeface="Times"/>
              <a:cs typeface="Times"/>
              <a:sym typeface="Times"/>
            </a:endParaRPr>
          </a:p>
        </p:txBody>
      </p:sp>
      <p:sp>
        <p:nvSpPr>
          <p:cNvPr id="1660" name="Google Shape;1660;p179"/>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61" name="Google Shape;1661;p179"/>
          <p:cNvSpPr txBox="1"/>
          <p:nvPr/>
        </p:nvSpPr>
        <p:spPr>
          <a:xfrm>
            <a:off x="0" y="1028700"/>
            <a:ext cx="9078300" cy="3863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 sz="2500" b="1" i="0" u="none">
                <a:solidFill>
                  <a:srgbClr val="0033CC"/>
                </a:solidFill>
                <a:latin typeface="Times New Roman"/>
                <a:ea typeface="Times New Roman"/>
                <a:cs typeface="Times New Roman"/>
                <a:sym typeface="Times New Roman"/>
              </a:rPr>
              <a:t>Resolver: </a:t>
            </a:r>
            <a:r>
              <a:rPr lang="en" sz="2100" b="0" i="0" u="none">
                <a:solidFill>
                  <a:srgbClr val="0033CC"/>
                </a:solidFill>
                <a:latin typeface="Times New Roman"/>
                <a:ea typeface="Times New Roman"/>
                <a:cs typeface="Times New Roman"/>
                <a:sym typeface="Times New Roman"/>
              </a:rPr>
              <a:t>DNS is a client-server application. A host that needs to map an address to a name or a name to an address calls a DNS client called a </a:t>
            </a:r>
            <a:r>
              <a:rPr lang="en" sz="2100" b="1" i="0" u="none">
                <a:solidFill>
                  <a:srgbClr val="0033CC"/>
                </a:solidFill>
                <a:latin typeface="Times New Roman"/>
                <a:ea typeface="Times New Roman"/>
                <a:cs typeface="Times New Roman"/>
                <a:sym typeface="Times New Roman"/>
              </a:rPr>
              <a:t>resolver</a:t>
            </a:r>
            <a:r>
              <a:rPr lang="en" sz="2100" b="0" i="0" u="none">
                <a:solidFill>
                  <a:srgbClr val="0033CC"/>
                </a:solidFill>
                <a:latin typeface="Times New Roman"/>
                <a:ea typeface="Times New Roman"/>
                <a:cs typeface="Times New Roman"/>
                <a:sym typeface="Times New Roman"/>
              </a:rPr>
              <a:t>.</a:t>
            </a:r>
            <a:endParaRPr sz="1500"/>
          </a:p>
          <a:p>
            <a:pPr marL="0" marR="0" lvl="0" indent="0" algn="just" rtl="0">
              <a:lnSpc>
                <a:spcPct val="100000"/>
              </a:lnSpc>
              <a:spcBef>
                <a:spcPts val="0"/>
              </a:spcBef>
              <a:spcAft>
                <a:spcPts val="0"/>
              </a:spcAft>
              <a:buNone/>
            </a:pPr>
            <a:r>
              <a:rPr lang="en" sz="2500" b="1" i="0" u="none">
                <a:solidFill>
                  <a:srgbClr val="0033CC"/>
                </a:solidFill>
                <a:latin typeface="Times New Roman"/>
                <a:ea typeface="Times New Roman"/>
                <a:cs typeface="Times New Roman"/>
                <a:sym typeface="Times New Roman"/>
              </a:rPr>
              <a:t>Mapping Names to Addresses:</a:t>
            </a:r>
            <a:r>
              <a:rPr lang="en" sz="2100" b="0" i="0" u="none">
                <a:solidFill>
                  <a:srgbClr val="0033CC"/>
                </a:solidFill>
                <a:latin typeface="Times New Roman"/>
                <a:ea typeface="Times New Roman"/>
                <a:cs typeface="Times New Roman"/>
                <a:sym typeface="Times New Roman"/>
              </a:rPr>
              <a:t> Most of the time, the resolver gives a domain name to the server and asks for the corresponding address. In this case, the server checks the generic domains or the country domains to find the mapping.</a:t>
            </a:r>
            <a:endParaRPr sz="1500"/>
          </a:p>
          <a:p>
            <a:pPr marL="0" marR="0" lvl="0" indent="0" algn="just" rtl="0">
              <a:lnSpc>
                <a:spcPct val="100000"/>
              </a:lnSpc>
              <a:spcBef>
                <a:spcPts val="0"/>
              </a:spcBef>
              <a:spcAft>
                <a:spcPts val="0"/>
              </a:spcAft>
              <a:buNone/>
            </a:pPr>
            <a:r>
              <a:rPr lang="en" sz="2500" b="1" i="0" u="none">
                <a:solidFill>
                  <a:srgbClr val="0033CC"/>
                </a:solidFill>
                <a:latin typeface="Times New Roman"/>
                <a:ea typeface="Times New Roman"/>
                <a:cs typeface="Times New Roman"/>
                <a:sym typeface="Times New Roman"/>
              </a:rPr>
              <a:t>Mapping Addresses to Names:</a:t>
            </a:r>
            <a:r>
              <a:rPr lang="en" sz="2500" b="0" i="0" u="none">
                <a:solidFill>
                  <a:srgbClr val="0033CC"/>
                </a:solidFill>
                <a:latin typeface="Times New Roman"/>
                <a:ea typeface="Times New Roman"/>
                <a:cs typeface="Times New Roman"/>
                <a:sym typeface="Times New Roman"/>
              </a:rPr>
              <a:t> </a:t>
            </a:r>
            <a:r>
              <a:rPr lang="en" sz="2100" b="0" i="0" u="none">
                <a:solidFill>
                  <a:srgbClr val="0033CC"/>
                </a:solidFill>
                <a:latin typeface="Times New Roman"/>
                <a:ea typeface="Times New Roman"/>
                <a:cs typeface="Times New Roman"/>
                <a:sym typeface="Times New Roman"/>
              </a:rPr>
              <a:t>A client can send an IP address to a server to be mapped to a domain name. This is called PTR. To answer queries of this kind, DNS uses the inverse domain. However, in the request, the IP address is reversed and the two labels in-addr and arpa are appended to create a domain acceptable by the inverse domain section.</a:t>
            </a:r>
            <a:endParaRPr sz="2500" b="0" i="0" u="none">
              <a:solidFill>
                <a:srgbClr val="0033CC"/>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sz="2500" b="1" i="0" u="none">
                <a:solidFill>
                  <a:srgbClr val="0033CC"/>
                </a:solidFill>
                <a:latin typeface="Times New Roman"/>
                <a:ea typeface="Times New Roman"/>
                <a:cs typeface="Times New Roman"/>
                <a:sym typeface="Times New Roman"/>
              </a:rPr>
              <a:t>Recursive Resolution, Iterative Resolution, Caching</a:t>
            </a:r>
            <a:endParaRPr sz="15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18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163</a:t>
            </a:fld>
            <a:endParaRPr/>
          </a:p>
        </p:txBody>
      </p:sp>
      <p:sp>
        <p:nvSpPr>
          <p:cNvPr id="1667" name="Google Shape;1667;p180"/>
          <p:cNvSpPr txBox="1"/>
          <p:nvPr/>
        </p:nvSpPr>
        <p:spPr>
          <a:xfrm>
            <a:off x="77700" y="2366550"/>
            <a:ext cx="8988600" cy="2695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Times New Roman"/>
              <a:buNone/>
            </a:pPr>
            <a:r>
              <a:rPr lang="en" sz="2100" b="1" i="1" u="none">
                <a:solidFill>
                  <a:schemeClr val="dk1"/>
                </a:solidFill>
                <a:latin typeface="Times New Roman"/>
                <a:ea typeface="Times New Roman"/>
                <a:cs typeface="Times New Roman"/>
                <a:sym typeface="Times New Roman"/>
              </a:rPr>
              <a:t>Recursive resolution: </a:t>
            </a:r>
            <a:r>
              <a:rPr lang="en" sz="2100" b="0" i="1" u="none">
                <a:solidFill>
                  <a:schemeClr val="dk1"/>
                </a:solidFill>
                <a:latin typeface="Times New Roman"/>
                <a:ea typeface="Times New Roman"/>
                <a:cs typeface="Times New Roman"/>
                <a:sym typeface="Times New Roman"/>
              </a:rPr>
              <a:t>The client (resolver) can ask for a recursive answer from a name server. This means that the resolver expects the server to supply the final answer. If the server is the authority for the domain name, it checks its database and responds. If the server is not the authority, it sends the request to another server (the parent  usually) and waits for the response. If the parent is the authority, it responds; otherwise, it sends the query to yet another server. When the query is finally resolved, the response travels back until it finally reaches the requesting client. This is called recursive resolution.</a:t>
            </a:r>
            <a:endParaRPr sz="1300"/>
          </a:p>
        </p:txBody>
      </p:sp>
      <p:pic>
        <p:nvPicPr>
          <p:cNvPr id="1668" name="Google Shape;1668;p180"/>
          <p:cNvPicPr preferRelativeResize="0"/>
          <p:nvPr/>
        </p:nvPicPr>
        <p:blipFill rotWithShape="1">
          <a:blip r:embed="rId3">
            <a:alphaModFix/>
          </a:blip>
          <a:srcRect/>
          <a:stretch/>
        </p:blipFill>
        <p:spPr>
          <a:xfrm>
            <a:off x="2362200" y="57150"/>
            <a:ext cx="3774678" cy="23094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8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164</a:t>
            </a:fld>
            <a:endParaRPr/>
          </a:p>
        </p:txBody>
      </p:sp>
      <p:sp>
        <p:nvSpPr>
          <p:cNvPr id="1674" name="Google Shape;1674;p181"/>
          <p:cNvSpPr txBox="1"/>
          <p:nvPr/>
        </p:nvSpPr>
        <p:spPr>
          <a:xfrm>
            <a:off x="89950" y="88350"/>
            <a:ext cx="8961600" cy="101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Times New Roman"/>
              <a:buNone/>
            </a:pPr>
            <a:r>
              <a:rPr lang="en" sz="2200" b="1" i="1" u="none">
                <a:solidFill>
                  <a:schemeClr val="dk1"/>
                </a:solidFill>
                <a:latin typeface="Times New Roman"/>
                <a:ea typeface="Times New Roman"/>
                <a:cs typeface="Times New Roman"/>
                <a:sym typeface="Times New Roman"/>
              </a:rPr>
              <a:t>Iterative resolution:</a:t>
            </a:r>
            <a:r>
              <a:rPr lang="en" sz="2000" b="1" i="1" u="none">
                <a:solidFill>
                  <a:schemeClr val="dk1"/>
                </a:solidFill>
                <a:latin typeface="Times New Roman"/>
                <a:ea typeface="Times New Roman"/>
                <a:cs typeface="Times New Roman"/>
                <a:sym typeface="Times New Roman"/>
              </a:rPr>
              <a:t>In iterative resolution, the client may send its request to multiple servers before getting an answer. </a:t>
            </a:r>
            <a:endParaRPr/>
          </a:p>
        </p:txBody>
      </p:sp>
      <p:pic>
        <p:nvPicPr>
          <p:cNvPr id="1675" name="Google Shape;1675;p181"/>
          <p:cNvPicPr preferRelativeResize="0"/>
          <p:nvPr/>
        </p:nvPicPr>
        <p:blipFill rotWithShape="1">
          <a:blip r:embed="rId3">
            <a:alphaModFix/>
          </a:blip>
          <a:srcRect/>
          <a:stretch/>
        </p:blipFill>
        <p:spPr>
          <a:xfrm>
            <a:off x="1423950" y="765375"/>
            <a:ext cx="6047826" cy="42290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18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165</a:t>
            </a:fld>
            <a:endParaRPr/>
          </a:p>
        </p:txBody>
      </p:sp>
      <p:sp>
        <p:nvSpPr>
          <p:cNvPr id="1681" name="Google Shape;1681;p182"/>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82" name="Google Shape;1682;p182"/>
          <p:cNvSpPr txBox="1"/>
          <p:nvPr/>
        </p:nvSpPr>
        <p:spPr>
          <a:xfrm>
            <a:off x="228600" y="304800"/>
            <a:ext cx="3432175"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DNS MESSAGES</a:t>
            </a:r>
            <a:endParaRPr/>
          </a:p>
        </p:txBody>
      </p:sp>
      <p:sp>
        <p:nvSpPr>
          <p:cNvPr id="1683" name="Google Shape;1683;p182"/>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84" name="Google Shape;1684;p182"/>
          <p:cNvSpPr txBox="1"/>
          <p:nvPr/>
        </p:nvSpPr>
        <p:spPr>
          <a:xfrm>
            <a:off x="146050" y="1028700"/>
            <a:ext cx="8851800" cy="40470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DNS has </a:t>
            </a:r>
            <a:r>
              <a:rPr lang="en" sz="2800" b="1" u="none">
                <a:solidFill>
                  <a:schemeClr val="dk1"/>
                </a:solidFill>
                <a:latin typeface="Times New Roman"/>
                <a:ea typeface="Times New Roman"/>
                <a:cs typeface="Times New Roman"/>
                <a:sym typeface="Times New Roman"/>
              </a:rPr>
              <a:t>two types</a:t>
            </a:r>
            <a:r>
              <a:rPr lang="en" sz="2800" u="none">
                <a:solidFill>
                  <a:schemeClr val="dk1"/>
                </a:solidFill>
                <a:latin typeface="Times New Roman"/>
                <a:ea typeface="Times New Roman"/>
                <a:cs typeface="Times New Roman"/>
                <a:sym typeface="Times New Roman"/>
              </a:rPr>
              <a:t> of messages: </a:t>
            </a:r>
            <a:r>
              <a:rPr lang="en" sz="2800" u="sng">
                <a:solidFill>
                  <a:schemeClr val="dk1"/>
                </a:solidFill>
                <a:latin typeface="Times New Roman"/>
                <a:ea typeface="Times New Roman"/>
                <a:cs typeface="Times New Roman"/>
                <a:sym typeface="Times New Roman"/>
              </a:rPr>
              <a:t>query</a:t>
            </a:r>
            <a:r>
              <a:rPr lang="en" sz="2800" u="none">
                <a:solidFill>
                  <a:schemeClr val="dk1"/>
                </a:solidFill>
                <a:latin typeface="Times New Roman"/>
                <a:ea typeface="Times New Roman"/>
                <a:cs typeface="Times New Roman"/>
                <a:sym typeface="Times New Roman"/>
              </a:rPr>
              <a:t> and </a:t>
            </a:r>
            <a:r>
              <a:rPr lang="en" sz="2800" u="sng">
                <a:solidFill>
                  <a:schemeClr val="dk1"/>
                </a:solidFill>
                <a:latin typeface="Times New Roman"/>
                <a:ea typeface="Times New Roman"/>
                <a:cs typeface="Times New Roman"/>
                <a:sym typeface="Times New Roman"/>
              </a:rPr>
              <a:t>response</a:t>
            </a:r>
            <a:r>
              <a:rPr lang="en" sz="2800" u="none">
                <a:solidFill>
                  <a:schemeClr val="dk1"/>
                </a:solidFill>
                <a:latin typeface="Times New Roman"/>
                <a:ea typeface="Times New Roman"/>
                <a:cs typeface="Times New Roman"/>
                <a:sym typeface="Times New Roman"/>
              </a:rPr>
              <a:t>. Both types have the same format.</a:t>
            </a:r>
            <a:endParaRPr/>
          </a:p>
          <a:p>
            <a:pPr marL="0" marR="0" lvl="0" indent="0" algn="just" rtl="0">
              <a:lnSpc>
                <a:spcPct val="100000"/>
              </a:lnSpc>
              <a:spcBef>
                <a:spcPts val="0"/>
              </a:spcBef>
              <a:spcAft>
                <a:spcPts val="0"/>
              </a:spcAft>
              <a:buClr>
                <a:schemeClr val="dk1"/>
              </a:buClr>
              <a:buSzPts val="2800"/>
              <a:buFont typeface="Arial"/>
              <a:buNone/>
            </a:pPr>
            <a:endParaRPr sz="280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query message consists of a header and question records;</a:t>
            </a:r>
            <a:endParaRPr/>
          </a:p>
          <a:p>
            <a:pPr marL="0" marR="0" lvl="0" indent="0" algn="just" rtl="0">
              <a:lnSpc>
                <a:spcPct val="100000"/>
              </a:lnSpc>
              <a:spcBef>
                <a:spcPts val="0"/>
              </a:spcBef>
              <a:spcAft>
                <a:spcPts val="0"/>
              </a:spcAft>
              <a:buClr>
                <a:schemeClr val="dk1"/>
              </a:buClr>
              <a:buSzPts val="2800"/>
              <a:buFont typeface="Arial"/>
              <a:buNone/>
            </a:pPr>
            <a:endParaRPr sz="280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response message consists of a header, question records, answer records, authoritative records, and additional records.</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18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166</a:t>
            </a:fld>
            <a:endParaRPr/>
          </a:p>
        </p:txBody>
      </p:sp>
      <p:sp>
        <p:nvSpPr>
          <p:cNvPr id="1690" name="Google Shape;1690;p183"/>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91" name="Google Shape;1691;p183"/>
          <p:cNvSpPr txBox="1"/>
          <p:nvPr/>
        </p:nvSpPr>
        <p:spPr>
          <a:xfrm>
            <a:off x="228600" y="304800"/>
            <a:ext cx="4319587"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TYPES OF RECORDS</a:t>
            </a:r>
            <a:endParaRPr/>
          </a:p>
        </p:txBody>
      </p:sp>
      <p:sp>
        <p:nvSpPr>
          <p:cNvPr id="1692" name="Google Shape;1692;p18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693" name="Google Shape;1693;p183"/>
          <p:cNvSpPr txBox="1"/>
          <p:nvPr/>
        </p:nvSpPr>
        <p:spPr>
          <a:xfrm>
            <a:off x="152400" y="1028700"/>
            <a:ext cx="8912400" cy="39720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u="none">
                <a:solidFill>
                  <a:srgbClr val="0000FF"/>
                </a:solidFill>
                <a:latin typeface="Times New Roman"/>
                <a:ea typeface="Times New Roman"/>
                <a:cs typeface="Times New Roman"/>
                <a:sym typeface="Times New Roman"/>
              </a:rPr>
              <a:t>Two types</a:t>
            </a:r>
            <a:r>
              <a:rPr lang="en" sz="2800" u="none">
                <a:solidFill>
                  <a:schemeClr val="dk1"/>
                </a:solidFill>
                <a:latin typeface="Times New Roman"/>
                <a:ea typeface="Times New Roman"/>
                <a:cs typeface="Times New Roman"/>
                <a:sym typeface="Times New Roman"/>
              </a:rPr>
              <a:t> of records are used in DNS. </a:t>
            </a:r>
            <a:endParaRPr/>
          </a:p>
          <a:p>
            <a:pPr marL="0" marR="0" lvl="0" indent="0" algn="just" rtl="0">
              <a:lnSpc>
                <a:spcPct val="100000"/>
              </a:lnSpc>
              <a:spcBef>
                <a:spcPts val="0"/>
              </a:spcBef>
              <a:spcAft>
                <a:spcPts val="0"/>
              </a:spcAft>
              <a:buClr>
                <a:schemeClr val="dk1"/>
              </a:buClr>
              <a:buSzPts val="2800"/>
              <a:buFont typeface="Arial"/>
              <a:buNone/>
            </a:pPr>
            <a:endParaRPr sz="280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a:t>
            </a:r>
            <a:r>
              <a:rPr lang="en" sz="2800" u="sng">
                <a:solidFill>
                  <a:schemeClr val="dk1"/>
                </a:solidFill>
                <a:latin typeface="Times New Roman"/>
                <a:ea typeface="Times New Roman"/>
                <a:cs typeface="Times New Roman"/>
                <a:sym typeface="Times New Roman"/>
              </a:rPr>
              <a:t>question records </a:t>
            </a:r>
            <a:r>
              <a:rPr lang="en" sz="2800" u="none">
                <a:solidFill>
                  <a:schemeClr val="dk1"/>
                </a:solidFill>
                <a:latin typeface="Times New Roman"/>
                <a:ea typeface="Times New Roman"/>
                <a:cs typeface="Times New Roman"/>
                <a:sym typeface="Times New Roman"/>
              </a:rPr>
              <a:t>are used in the question section of the query and response messages. </a:t>
            </a:r>
            <a:endParaRPr/>
          </a:p>
          <a:p>
            <a:pPr marL="0" marR="0" lvl="0" indent="0" algn="just" rtl="0">
              <a:lnSpc>
                <a:spcPct val="100000"/>
              </a:lnSpc>
              <a:spcBef>
                <a:spcPts val="0"/>
              </a:spcBef>
              <a:spcAft>
                <a:spcPts val="0"/>
              </a:spcAft>
              <a:buClr>
                <a:schemeClr val="dk1"/>
              </a:buClr>
              <a:buSzPts val="2800"/>
              <a:buFont typeface="Arial"/>
              <a:buNone/>
            </a:pPr>
            <a:endParaRPr sz="280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a:t>
            </a:r>
            <a:r>
              <a:rPr lang="en" sz="2800" u="sng">
                <a:solidFill>
                  <a:schemeClr val="dk1"/>
                </a:solidFill>
                <a:latin typeface="Times New Roman"/>
                <a:ea typeface="Times New Roman"/>
                <a:cs typeface="Times New Roman"/>
                <a:sym typeface="Times New Roman"/>
              </a:rPr>
              <a:t>resource records</a:t>
            </a:r>
            <a:r>
              <a:rPr lang="en" sz="2800" u="none">
                <a:solidFill>
                  <a:schemeClr val="dk1"/>
                </a:solidFill>
                <a:latin typeface="Times New Roman"/>
                <a:ea typeface="Times New Roman"/>
                <a:cs typeface="Times New Roman"/>
                <a:sym typeface="Times New Roman"/>
              </a:rPr>
              <a:t> are used in the answer, authoritative, and additional information sections of the response message.</a:t>
            </a:r>
            <a:endParaRPr sz="2800" u="none">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rgbClr val="0033CC"/>
              </a:buClr>
              <a:buSzPts val="2400"/>
              <a:buFont typeface="Times New Roman"/>
              <a:buAutoNum type="arabicPeriod"/>
            </a:pPr>
            <a:r>
              <a:rPr lang="en" sz="2400" b="1">
                <a:solidFill>
                  <a:srgbClr val="0033CC"/>
                </a:solidFill>
                <a:latin typeface="Times New Roman"/>
                <a:ea typeface="Times New Roman"/>
                <a:cs typeface="Times New Roman"/>
                <a:sym typeface="Times New Roman"/>
              </a:rPr>
              <a:t>Question Record</a:t>
            </a:r>
            <a:endParaRPr sz="3200">
              <a:solidFill>
                <a:schemeClr val="dk1"/>
              </a:solidFill>
            </a:endParaRPr>
          </a:p>
          <a:p>
            <a:pPr marL="457200" lvl="0" indent="-381000" algn="l" rtl="0">
              <a:spcBef>
                <a:spcPts val="0"/>
              </a:spcBef>
              <a:spcAft>
                <a:spcPts val="0"/>
              </a:spcAft>
              <a:buClr>
                <a:srgbClr val="0033CC"/>
              </a:buClr>
              <a:buSzPts val="2400"/>
              <a:buFont typeface="Times New Roman"/>
              <a:buAutoNum type="arabicPeriod"/>
            </a:pPr>
            <a:r>
              <a:rPr lang="en" sz="2400" b="1">
                <a:solidFill>
                  <a:srgbClr val="0033CC"/>
                </a:solidFill>
                <a:latin typeface="Times New Roman"/>
                <a:ea typeface="Times New Roman"/>
                <a:cs typeface="Times New Roman"/>
                <a:sym typeface="Times New Roman"/>
              </a:rPr>
              <a:t>Resource Record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8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167</a:t>
            </a:fld>
            <a:endParaRPr/>
          </a:p>
        </p:txBody>
      </p:sp>
      <p:sp>
        <p:nvSpPr>
          <p:cNvPr id="1699" name="Google Shape;1699;p184"/>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00" name="Google Shape;1700;p184"/>
          <p:cNvSpPr txBox="1"/>
          <p:nvPr/>
        </p:nvSpPr>
        <p:spPr>
          <a:xfrm>
            <a:off x="228600" y="304800"/>
            <a:ext cx="8686800"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REGISTRARS</a:t>
            </a:r>
            <a:endParaRPr/>
          </a:p>
        </p:txBody>
      </p:sp>
      <p:sp>
        <p:nvSpPr>
          <p:cNvPr id="1701" name="Google Shape;1701;p184"/>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02" name="Google Shape;1702;p184"/>
          <p:cNvSpPr txBox="1"/>
          <p:nvPr/>
        </p:nvSpPr>
        <p:spPr>
          <a:xfrm>
            <a:off x="80575" y="1072750"/>
            <a:ext cx="8910900" cy="39279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0000"/>
              </a:buClr>
              <a:buSzPts val="2800"/>
              <a:buFont typeface="Times New Roman"/>
              <a:buNone/>
            </a:pPr>
            <a:r>
              <a:rPr lang="en" sz="2800" b="1" i="1" u="none">
                <a:solidFill>
                  <a:srgbClr val="FF0000"/>
                </a:solidFill>
                <a:latin typeface="Times New Roman"/>
                <a:ea typeface="Times New Roman"/>
                <a:cs typeface="Times New Roman"/>
                <a:sym typeface="Times New Roman"/>
              </a:rPr>
              <a:t>How are new domains added to DNS? </a:t>
            </a:r>
            <a:endParaRPr/>
          </a:p>
          <a:p>
            <a:pPr marL="0" marR="0" lvl="0" indent="0" algn="just" rtl="0">
              <a:lnSpc>
                <a:spcPct val="100000"/>
              </a:lnSpc>
              <a:spcBef>
                <a:spcPts val="0"/>
              </a:spcBef>
              <a:spcAft>
                <a:spcPts val="0"/>
              </a:spcAft>
              <a:buClr>
                <a:schemeClr val="dk1"/>
              </a:buClr>
              <a:buSzPts val="2800"/>
              <a:buFont typeface="Arial"/>
              <a:buNone/>
            </a:pPr>
            <a:endParaRPr sz="2800" b="1" i="1"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This is done through a registrar, a commercial entity accredited by ICANN (Internet Corporation for Assigned Names and Numbers). A registrar first verifies that the requested domain name is unique and then enters it into the DNS database. A fee is charged.</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8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168</a:t>
            </a:fld>
            <a:endParaRPr/>
          </a:p>
        </p:txBody>
      </p:sp>
      <p:sp>
        <p:nvSpPr>
          <p:cNvPr id="1708" name="Google Shape;1708;p185"/>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09" name="Google Shape;1709;p185"/>
          <p:cNvSpPr txBox="1"/>
          <p:nvPr/>
        </p:nvSpPr>
        <p:spPr>
          <a:xfrm>
            <a:off x="76200" y="171450"/>
            <a:ext cx="8991600"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DYNAMIC DOMAIN NAME SYSTEM (DDNS)</a:t>
            </a:r>
            <a:endParaRPr/>
          </a:p>
        </p:txBody>
      </p:sp>
      <p:sp>
        <p:nvSpPr>
          <p:cNvPr id="1710" name="Google Shape;1710;p185"/>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11" name="Google Shape;1711;p185"/>
          <p:cNvSpPr txBox="1"/>
          <p:nvPr/>
        </p:nvSpPr>
        <p:spPr>
          <a:xfrm>
            <a:off x="152400" y="1028700"/>
            <a:ext cx="8845500" cy="39717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900" b="1" i="1" u="none">
                <a:solidFill>
                  <a:schemeClr val="dk1"/>
                </a:solidFill>
                <a:latin typeface="Times New Roman"/>
                <a:ea typeface="Times New Roman"/>
                <a:cs typeface="Times New Roman"/>
                <a:sym typeface="Times New Roman"/>
              </a:rPr>
              <a:t>The DNS master file must be updated dynamically. The </a:t>
            </a:r>
            <a:r>
              <a:rPr lang="en" sz="2900" b="1" i="1" u="none">
                <a:solidFill>
                  <a:schemeClr val="hlink"/>
                </a:solidFill>
                <a:latin typeface="Times New Roman"/>
                <a:ea typeface="Times New Roman"/>
                <a:cs typeface="Times New Roman"/>
                <a:sym typeface="Times New Roman"/>
              </a:rPr>
              <a:t>Dynamic Domain Name System (DDNS)</a:t>
            </a:r>
            <a:r>
              <a:rPr lang="en" sz="2900" b="1" i="1" u="none">
                <a:solidFill>
                  <a:schemeClr val="dk1"/>
                </a:solidFill>
                <a:latin typeface="Times New Roman"/>
                <a:ea typeface="Times New Roman"/>
                <a:cs typeface="Times New Roman"/>
                <a:sym typeface="Times New Roman"/>
              </a:rPr>
              <a:t> therefore was devised to respond to this need. In DDNS, when a binding between a name and an address is determined, the information is sent, usually by DHCP to a primary DNS server. The primary server updates the zone. The secondary servers are notified either actively or passively. </a:t>
            </a:r>
            <a:endParaRPr sz="15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18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25.</a:t>
            </a:r>
            <a:fld id="{00000000-1234-1234-1234-123412341234}" type="slidenum">
              <a:rPr lang="en" sz="1400" b="1" i="0" u="none">
                <a:solidFill>
                  <a:srgbClr val="FFFFFF"/>
                </a:solidFill>
                <a:latin typeface="Libre Franklin"/>
                <a:ea typeface="Libre Franklin"/>
                <a:cs typeface="Libre Franklin"/>
                <a:sym typeface="Libre Franklin"/>
              </a:rPr>
              <a:t>169</a:t>
            </a:fld>
            <a:endParaRPr/>
          </a:p>
        </p:txBody>
      </p:sp>
      <p:sp>
        <p:nvSpPr>
          <p:cNvPr id="1717" name="Google Shape;1717;p186"/>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18" name="Google Shape;1718;p186"/>
          <p:cNvSpPr txBox="1"/>
          <p:nvPr/>
        </p:nvSpPr>
        <p:spPr>
          <a:xfrm>
            <a:off x="228600" y="304800"/>
            <a:ext cx="3776662"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ENCAPSULATION</a:t>
            </a:r>
            <a:endParaRPr/>
          </a:p>
        </p:txBody>
      </p:sp>
      <p:sp>
        <p:nvSpPr>
          <p:cNvPr id="1719" name="Google Shape;1719;p186"/>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20" name="Google Shape;1720;p186"/>
          <p:cNvSpPr txBox="1"/>
          <p:nvPr/>
        </p:nvSpPr>
        <p:spPr>
          <a:xfrm>
            <a:off x="228600" y="1028700"/>
            <a:ext cx="8836200" cy="4047000"/>
          </a:xfrm>
          <a:prstGeom prst="rect">
            <a:avLst/>
          </a:prstGeom>
          <a:noFill/>
          <a:ln>
            <a:noFill/>
          </a:ln>
        </p:spPr>
        <p:txBody>
          <a:bodyPr spcFirstLastPara="1" wrap="square" lIns="91425" tIns="45700" rIns="91425" bIns="45700" anchor="ctr" anchorCtr="0">
            <a:noAutofit/>
          </a:bodyPr>
          <a:lstStyle/>
          <a:p>
            <a:pPr marL="457200" marR="0" lvl="0" indent="-406400" algn="just" rtl="0">
              <a:lnSpc>
                <a:spcPct val="115000"/>
              </a:lnSpc>
              <a:spcBef>
                <a:spcPts val="0"/>
              </a:spcBef>
              <a:spcAft>
                <a:spcPts val="0"/>
              </a:spcAft>
              <a:buClr>
                <a:schemeClr val="dk1"/>
              </a:buClr>
              <a:buSzPts val="2800"/>
              <a:buFont typeface="Times New Roman"/>
              <a:buChar char="●"/>
            </a:pPr>
            <a:r>
              <a:rPr lang="en" sz="2800" u="none">
                <a:solidFill>
                  <a:schemeClr val="dk1"/>
                </a:solidFill>
                <a:latin typeface="Times New Roman"/>
                <a:ea typeface="Times New Roman"/>
                <a:cs typeface="Times New Roman"/>
                <a:sym typeface="Times New Roman"/>
              </a:rPr>
              <a:t>DNS can use either UDP or TCP. </a:t>
            </a:r>
            <a:endParaRPr/>
          </a:p>
          <a:p>
            <a:pPr marL="457200" marR="0" lvl="0" indent="-406400" algn="just" rtl="0">
              <a:lnSpc>
                <a:spcPct val="115000"/>
              </a:lnSpc>
              <a:spcBef>
                <a:spcPts val="0"/>
              </a:spcBef>
              <a:spcAft>
                <a:spcPts val="0"/>
              </a:spcAft>
              <a:buClr>
                <a:schemeClr val="dk1"/>
              </a:buClr>
              <a:buSzPts val="2800"/>
              <a:buFont typeface="Times New Roman"/>
              <a:buChar char="●"/>
            </a:pPr>
            <a:r>
              <a:rPr lang="en" sz="2800" u="none">
                <a:solidFill>
                  <a:schemeClr val="dk1"/>
                </a:solidFill>
                <a:latin typeface="Times New Roman"/>
                <a:ea typeface="Times New Roman"/>
                <a:cs typeface="Times New Roman"/>
                <a:sym typeface="Times New Roman"/>
              </a:rPr>
              <a:t>In both cases the well-known port used by the server is port 53. </a:t>
            </a:r>
            <a:endParaRPr/>
          </a:p>
          <a:p>
            <a:pPr marL="457200" marR="0" lvl="0" indent="-406400" algn="just" rtl="0">
              <a:lnSpc>
                <a:spcPct val="115000"/>
              </a:lnSpc>
              <a:spcBef>
                <a:spcPts val="0"/>
              </a:spcBef>
              <a:spcAft>
                <a:spcPts val="0"/>
              </a:spcAft>
              <a:buClr>
                <a:schemeClr val="dk1"/>
              </a:buClr>
              <a:buSzPts val="2800"/>
              <a:buFont typeface="Times New Roman"/>
              <a:buChar char="●"/>
            </a:pPr>
            <a:r>
              <a:rPr lang="en" sz="2800" u="none">
                <a:solidFill>
                  <a:schemeClr val="dk1"/>
                </a:solidFill>
                <a:latin typeface="Times New Roman"/>
                <a:ea typeface="Times New Roman"/>
                <a:cs typeface="Times New Roman"/>
                <a:sym typeface="Times New Roman"/>
              </a:rPr>
              <a:t>UDP is used when the size of the response message is less than 512 bytes because most UDP packages have a 512-byte packet size limit. </a:t>
            </a:r>
            <a:endParaRPr/>
          </a:p>
          <a:p>
            <a:pPr marL="457200" marR="0" lvl="0" indent="-406400" algn="just" rtl="0">
              <a:lnSpc>
                <a:spcPct val="115000"/>
              </a:lnSpc>
              <a:spcBef>
                <a:spcPts val="0"/>
              </a:spcBef>
              <a:spcAft>
                <a:spcPts val="0"/>
              </a:spcAft>
              <a:buClr>
                <a:schemeClr val="dk1"/>
              </a:buClr>
              <a:buSzPts val="2800"/>
              <a:buFont typeface="Times New Roman"/>
              <a:buChar char="●"/>
            </a:pPr>
            <a:r>
              <a:rPr lang="en" sz="2800" u="none">
                <a:solidFill>
                  <a:schemeClr val="dk1"/>
                </a:solidFill>
                <a:latin typeface="Times New Roman"/>
                <a:ea typeface="Times New Roman"/>
                <a:cs typeface="Times New Roman"/>
                <a:sym typeface="Times New Roman"/>
              </a:rPr>
              <a:t>If the size of the response message is more than 512 bytes, a TCP connection is used.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19" name="Google Shape;319;p50"/>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20" name="Google Shape;320;p50"/>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21" name="Google Shape;321;p50"/>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22" name="Google Shape;322;p50"/>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23" name="Google Shape;323;p50"/>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24" name="Google Shape;324;p50"/>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325" name="Google Shape;325;p50"/>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326" name="Google Shape;326;p50"/>
          <p:cNvCxnSpPr/>
          <p:nvPr/>
        </p:nvCxnSpPr>
        <p:spPr>
          <a:xfrm>
            <a:off x="458787" y="42672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327" name="Google Shape;327;p50"/>
          <p:cNvSpPr txBox="1"/>
          <p:nvPr/>
        </p:nvSpPr>
        <p:spPr>
          <a:xfrm>
            <a:off x="495300" y="2069298"/>
            <a:ext cx="8077200" cy="21120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An error-detecting code can detect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only the types of errors for which it is designed; other types of errors may remain undetected.</a:t>
            </a:r>
            <a:endParaRPr/>
          </a:p>
        </p:txBody>
      </p:sp>
      <p:grpSp>
        <p:nvGrpSpPr>
          <p:cNvPr id="328" name="Google Shape;328;p50"/>
          <p:cNvGrpSpPr/>
          <p:nvPr/>
        </p:nvGrpSpPr>
        <p:grpSpPr>
          <a:xfrm>
            <a:off x="533400" y="1518046"/>
            <a:ext cx="1143000" cy="425053"/>
            <a:chOff x="1200" y="1248"/>
            <a:chExt cx="720" cy="357"/>
          </a:xfrm>
        </p:grpSpPr>
        <p:pic>
          <p:nvPicPr>
            <p:cNvPr id="329" name="Google Shape;329;p5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330" name="Google Shape;330;p50"/>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87"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1726" name="Google Shape;1726;p18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170</a:t>
            </a:fld>
            <a:endParaRPr/>
          </a:p>
        </p:txBody>
      </p:sp>
      <p:sp>
        <p:nvSpPr>
          <p:cNvPr id="1727" name="Google Shape;1727;p187"/>
          <p:cNvSpPr txBox="1"/>
          <p:nvPr/>
        </p:nvSpPr>
        <p:spPr>
          <a:xfrm>
            <a:off x="80575" y="822725"/>
            <a:ext cx="8997900" cy="3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a:solidFill>
                  <a:schemeClr val="dk2"/>
                </a:solidFill>
                <a:latin typeface="Arial"/>
                <a:ea typeface="Arial"/>
                <a:cs typeface="Arial"/>
                <a:sym typeface="Arial"/>
              </a:rPr>
              <a:t>Chapter 26</a:t>
            </a:r>
            <a:endParaRPr/>
          </a:p>
          <a:p>
            <a:pPr marL="0" marR="0" lvl="0" indent="0" algn="ctr" rtl="0">
              <a:lnSpc>
                <a:spcPct val="100000"/>
              </a:lnSpc>
              <a:spcBef>
                <a:spcPts val="0"/>
              </a:spcBef>
              <a:spcAft>
                <a:spcPts val="0"/>
              </a:spcAft>
              <a:buClr>
                <a:schemeClr val="dk1"/>
              </a:buClr>
              <a:buSzPts val="2000"/>
              <a:buFont typeface="Arial"/>
              <a:buNone/>
            </a:pPr>
            <a:endParaRPr sz="2000" b="1" i="0" u="none">
              <a:solidFill>
                <a:schemeClr val="dk2"/>
              </a:solidFill>
              <a:latin typeface="Arial"/>
              <a:ea typeface="Arial"/>
              <a:cs typeface="Arial"/>
              <a:sym typeface="Arial"/>
            </a:endParaRPr>
          </a:p>
          <a:p>
            <a:pPr marL="457200" marR="0" lvl="0" indent="-508000" algn="ctr" rtl="0">
              <a:lnSpc>
                <a:spcPct val="100000"/>
              </a:lnSpc>
              <a:spcBef>
                <a:spcPts val="0"/>
              </a:spcBef>
              <a:spcAft>
                <a:spcPts val="0"/>
              </a:spcAft>
              <a:buClr>
                <a:schemeClr val="dk1"/>
              </a:buClr>
              <a:buSzPts val="4400"/>
              <a:buFont typeface="Arial"/>
              <a:buAutoNum type="arabicPeriod"/>
            </a:pPr>
            <a:r>
              <a:rPr lang="en" sz="4400" b="1" i="0" u="none">
                <a:solidFill>
                  <a:schemeClr val="dk1"/>
                </a:solidFill>
                <a:latin typeface="Arial"/>
                <a:ea typeface="Arial"/>
                <a:cs typeface="Arial"/>
                <a:sym typeface="Arial"/>
              </a:rPr>
              <a:t>Remote Logging</a:t>
            </a:r>
            <a:endParaRPr sz="4400" b="1">
              <a:solidFill>
                <a:schemeClr val="dk1"/>
              </a:solidFill>
            </a:endParaRPr>
          </a:p>
          <a:p>
            <a:pPr marL="457200" marR="0" lvl="0" indent="-508000" algn="ctr" rtl="0">
              <a:lnSpc>
                <a:spcPct val="100000"/>
              </a:lnSpc>
              <a:spcBef>
                <a:spcPts val="0"/>
              </a:spcBef>
              <a:spcAft>
                <a:spcPts val="0"/>
              </a:spcAft>
              <a:buClr>
                <a:schemeClr val="dk1"/>
              </a:buClr>
              <a:buSzPts val="4400"/>
              <a:buFont typeface="Arial"/>
              <a:buAutoNum type="arabicPeriod"/>
            </a:pPr>
            <a:r>
              <a:rPr lang="en" sz="4400" b="1" i="0" u="none">
                <a:solidFill>
                  <a:schemeClr val="dk1"/>
                </a:solidFill>
                <a:latin typeface="Arial"/>
                <a:ea typeface="Arial"/>
                <a:cs typeface="Arial"/>
                <a:sym typeface="Arial"/>
              </a:rPr>
              <a:t>Electronic Mail,</a:t>
            </a:r>
            <a:endParaRPr/>
          </a:p>
          <a:p>
            <a:pPr marL="457200" marR="0" lvl="0" indent="-508000" algn="ctr" rtl="0">
              <a:lnSpc>
                <a:spcPct val="100000"/>
              </a:lnSpc>
              <a:spcBef>
                <a:spcPts val="0"/>
              </a:spcBef>
              <a:spcAft>
                <a:spcPts val="0"/>
              </a:spcAft>
              <a:buClr>
                <a:schemeClr val="dk1"/>
              </a:buClr>
              <a:buSzPts val="4400"/>
              <a:buFont typeface="Arial"/>
              <a:buAutoNum type="arabicPeriod"/>
            </a:pPr>
            <a:r>
              <a:rPr lang="en" sz="4400" b="1" i="0" u="none">
                <a:solidFill>
                  <a:schemeClr val="dk1"/>
                </a:solidFill>
                <a:latin typeface="Arial"/>
                <a:ea typeface="Arial"/>
                <a:cs typeface="Arial"/>
                <a:sym typeface="Arial"/>
              </a:rPr>
              <a:t>File Transfer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18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171</a:t>
            </a:fld>
            <a:endParaRPr/>
          </a:p>
        </p:txBody>
      </p:sp>
      <p:sp>
        <p:nvSpPr>
          <p:cNvPr id="1733" name="Google Shape;1733;p188"/>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34" name="Google Shape;1734;p188"/>
          <p:cNvSpPr txBox="1"/>
          <p:nvPr/>
        </p:nvSpPr>
        <p:spPr>
          <a:xfrm>
            <a:off x="228600" y="304800"/>
            <a:ext cx="8610600"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REMOTE LOGGING</a:t>
            </a:r>
            <a:endParaRPr/>
          </a:p>
        </p:txBody>
      </p:sp>
      <p:sp>
        <p:nvSpPr>
          <p:cNvPr id="1735" name="Google Shape;1735;p188"/>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36" name="Google Shape;1736;p188"/>
          <p:cNvSpPr txBox="1"/>
          <p:nvPr/>
        </p:nvSpPr>
        <p:spPr>
          <a:xfrm>
            <a:off x="80575" y="1038225"/>
            <a:ext cx="8930700" cy="3850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It would be impossible to write a specific client/server program for each demand. The better solution is a general-purpose client/server program that lets a user access any application program on a remote computer.</a:t>
            </a:r>
            <a:endParaRPr sz="280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a:solidFill>
                  <a:srgbClr val="0033CC"/>
                </a:solidFill>
                <a:latin typeface="Times New Roman"/>
                <a:ea typeface="Times New Roman"/>
                <a:cs typeface="Times New Roman"/>
                <a:sym typeface="Times New Roman"/>
              </a:rPr>
              <a:t>TELNET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8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172</a:t>
            </a:fld>
            <a:endParaRPr/>
          </a:p>
        </p:txBody>
      </p:sp>
      <p:sp>
        <p:nvSpPr>
          <p:cNvPr id="1742" name="Google Shape;1742;p18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3" name="Google Shape;1743;p18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4" name="Google Shape;1744;p18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5" name="Google Shape;1745;p18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6" name="Google Shape;1746;p18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7" name="Google Shape;1747;p18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48" name="Google Shape;1748;p18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749" name="Google Shape;1749;p189"/>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750" name="Google Shape;1750;p189"/>
          <p:cNvCxnSpPr/>
          <p:nvPr/>
        </p:nvCxnSpPr>
        <p:spPr>
          <a:xfrm>
            <a:off x="458787" y="32194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751" name="Google Shape;1751;p189"/>
          <p:cNvSpPr txBox="1"/>
          <p:nvPr/>
        </p:nvSpPr>
        <p:spPr>
          <a:xfrm>
            <a:off x="495300" y="2069298"/>
            <a:ext cx="8077200" cy="10704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TELNET is a general-purpose client/server application program.</a:t>
            </a:r>
            <a:endParaRPr/>
          </a:p>
        </p:txBody>
      </p:sp>
      <p:grpSp>
        <p:nvGrpSpPr>
          <p:cNvPr id="1752" name="Google Shape;1752;p189"/>
          <p:cNvGrpSpPr/>
          <p:nvPr/>
        </p:nvGrpSpPr>
        <p:grpSpPr>
          <a:xfrm>
            <a:off x="457200" y="1518046"/>
            <a:ext cx="1143000" cy="425053"/>
            <a:chOff x="1200" y="1248"/>
            <a:chExt cx="720" cy="357"/>
          </a:xfrm>
        </p:grpSpPr>
        <p:pic>
          <p:nvPicPr>
            <p:cNvPr id="1753" name="Google Shape;1753;p189"/>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754" name="Google Shape;1754;p189"/>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9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173</a:t>
            </a:fld>
            <a:endParaRPr/>
          </a:p>
        </p:txBody>
      </p:sp>
      <p:sp>
        <p:nvSpPr>
          <p:cNvPr id="1760" name="Google Shape;1760;p190"/>
          <p:cNvSpPr txBox="1"/>
          <p:nvPr/>
        </p:nvSpPr>
        <p:spPr>
          <a:xfrm>
            <a:off x="53725" y="114300"/>
            <a:ext cx="9011100" cy="46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 sz="2400" b="1" u="none">
                <a:solidFill>
                  <a:schemeClr val="dk1"/>
                </a:solidFill>
                <a:latin typeface="Times New Roman"/>
                <a:ea typeface="Times New Roman"/>
                <a:cs typeface="Times New Roman"/>
                <a:sym typeface="Times New Roman"/>
              </a:rPr>
              <a:t>Concept of NVT</a:t>
            </a:r>
            <a:endParaRPr sz="1800" b="1"/>
          </a:p>
        </p:txBody>
      </p:sp>
      <p:pic>
        <p:nvPicPr>
          <p:cNvPr id="1761" name="Google Shape;1761;p190"/>
          <p:cNvPicPr preferRelativeResize="0"/>
          <p:nvPr/>
        </p:nvPicPr>
        <p:blipFill rotWithShape="1">
          <a:blip r:embed="rId3">
            <a:alphaModFix/>
          </a:blip>
          <a:srcRect/>
          <a:stretch/>
        </p:blipFill>
        <p:spPr>
          <a:xfrm>
            <a:off x="416817" y="882300"/>
            <a:ext cx="8235499" cy="41631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9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174</a:t>
            </a:fld>
            <a:endParaRPr/>
          </a:p>
        </p:txBody>
      </p:sp>
      <p:sp>
        <p:nvSpPr>
          <p:cNvPr id="1767" name="Google Shape;1767;p191"/>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68" name="Google Shape;1768;p191"/>
          <p:cNvSpPr txBox="1"/>
          <p:nvPr/>
        </p:nvSpPr>
        <p:spPr>
          <a:xfrm>
            <a:off x="228600" y="304800"/>
            <a:ext cx="5178425"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ELECTRONIC MAIL</a:t>
            </a:r>
            <a:endParaRPr/>
          </a:p>
        </p:txBody>
      </p:sp>
      <p:sp>
        <p:nvSpPr>
          <p:cNvPr id="1769" name="Google Shape;1769;p191"/>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70" name="Google Shape;1770;p191"/>
          <p:cNvSpPr txBox="1"/>
          <p:nvPr/>
        </p:nvSpPr>
        <p:spPr>
          <a:xfrm>
            <a:off x="0" y="1085850"/>
            <a:ext cx="9051600" cy="39147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One of the most popular Internet services is electronic mail (e-mail). Its architecture consists of several components that is discussed in this chapter</a:t>
            </a:r>
            <a:r>
              <a:rPr lang="en" sz="2800">
                <a:solidFill>
                  <a:schemeClr val="dk1"/>
                </a:solidFill>
                <a:latin typeface="Times New Roman"/>
                <a:ea typeface="Times New Roman"/>
                <a:cs typeface="Times New Roman"/>
                <a:sym typeface="Times New Roman"/>
              </a:rPr>
              <a:t>:</a:t>
            </a:r>
            <a:endParaRPr sz="2800" u="none">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Architecture</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User Agent</a:t>
            </a:r>
            <a:endParaRPr>
              <a:solidFill>
                <a:schemeClr val="dk1"/>
              </a:solidFill>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Message Transfer Agent: SMTP</a:t>
            </a:r>
            <a:endParaRPr>
              <a:solidFill>
                <a:schemeClr val="dk1"/>
              </a:solidFill>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Message Access Agent: POP and IMAP</a:t>
            </a:r>
            <a:endParaRPr>
              <a:solidFill>
                <a:schemeClr val="dk1"/>
              </a:solidFill>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Web-Based Mail</a:t>
            </a:r>
            <a:endParaRPr>
              <a:solidFill>
                <a:schemeClr val="dk1"/>
              </a:solidFill>
            </a:endParaRPr>
          </a:p>
          <a:p>
            <a:pPr marL="0" marR="0" lvl="0" indent="0" algn="just" rtl="0">
              <a:lnSpc>
                <a:spcPct val="100000"/>
              </a:lnSpc>
              <a:spcBef>
                <a:spcPts val="0"/>
              </a:spcBef>
              <a:spcAft>
                <a:spcPts val="0"/>
              </a:spcAft>
              <a:buClr>
                <a:schemeClr val="dk1"/>
              </a:buClr>
              <a:buSzPts val="2800"/>
              <a:buFont typeface="Times New Roman"/>
              <a:buNone/>
            </a:pPr>
            <a:endParaRPr sz="2800" b="1" i="1">
              <a:solidFill>
                <a:schemeClr val="dk1"/>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9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175</a:t>
            </a:fld>
            <a:endParaRPr/>
          </a:p>
        </p:txBody>
      </p:sp>
      <p:cxnSp>
        <p:nvCxnSpPr>
          <p:cNvPr id="1776" name="Google Shape;1776;p192"/>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777" name="Google Shape;1777;p192"/>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778" name="Google Shape;1778;p192"/>
          <p:cNvSpPr txBox="1"/>
          <p:nvPr/>
        </p:nvSpPr>
        <p:spPr>
          <a:xfrm>
            <a:off x="304800" y="571500"/>
            <a:ext cx="515778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First scenario in electronic mail</a:t>
            </a:r>
            <a:endParaRPr/>
          </a:p>
        </p:txBody>
      </p:sp>
      <p:cxnSp>
        <p:nvCxnSpPr>
          <p:cNvPr id="1779" name="Google Shape;1779;p192"/>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780" name="Google Shape;1780;p192"/>
          <p:cNvPicPr preferRelativeResize="0"/>
          <p:nvPr/>
        </p:nvPicPr>
        <p:blipFill rotWithShape="1">
          <a:blip r:embed="rId3">
            <a:alphaModFix/>
          </a:blip>
          <a:srcRect/>
          <a:stretch/>
        </p:blipFill>
        <p:spPr>
          <a:xfrm>
            <a:off x="1053800" y="1104900"/>
            <a:ext cx="7224508" cy="34764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9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176</a:t>
            </a:fld>
            <a:endParaRPr/>
          </a:p>
        </p:txBody>
      </p:sp>
      <p:sp>
        <p:nvSpPr>
          <p:cNvPr id="1786" name="Google Shape;1786;p19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87" name="Google Shape;1787;p19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88" name="Google Shape;1788;p19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89" name="Google Shape;1789;p19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90" name="Google Shape;1790;p19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91" name="Google Shape;1791;p19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792" name="Google Shape;1792;p19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793" name="Google Shape;1793;p193"/>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794" name="Google Shape;1794;p193"/>
          <p:cNvCxnSpPr/>
          <p:nvPr/>
        </p:nvCxnSpPr>
        <p:spPr>
          <a:xfrm>
            <a:off x="458787" y="39243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795" name="Google Shape;1795;p193"/>
          <p:cNvSpPr txBox="1"/>
          <p:nvPr/>
        </p:nvSpPr>
        <p:spPr>
          <a:xfrm>
            <a:off x="495300" y="2069297"/>
            <a:ext cx="8077200" cy="1778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When the sender and the receiver of an e-mail are on the same system,</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we need only two user agents.</a:t>
            </a:r>
            <a:endParaRPr/>
          </a:p>
        </p:txBody>
      </p:sp>
      <p:grpSp>
        <p:nvGrpSpPr>
          <p:cNvPr id="1796" name="Google Shape;1796;p193"/>
          <p:cNvGrpSpPr/>
          <p:nvPr/>
        </p:nvGrpSpPr>
        <p:grpSpPr>
          <a:xfrm>
            <a:off x="457200" y="1518046"/>
            <a:ext cx="1143000" cy="425053"/>
            <a:chOff x="1200" y="1248"/>
            <a:chExt cx="720" cy="357"/>
          </a:xfrm>
        </p:grpSpPr>
        <p:pic>
          <p:nvPicPr>
            <p:cNvPr id="1797" name="Google Shape;1797;p19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798" name="Google Shape;1798;p19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9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177</a:t>
            </a:fld>
            <a:endParaRPr/>
          </a:p>
        </p:txBody>
      </p:sp>
      <p:cxnSp>
        <p:nvCxnSpPr>
          <p:cNvPr id="1804" name="Google Shape;1804;p19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05" name="Google Shape;1805;p19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06" name="Google Shape;1806;p194"/>
          <p:cNvSpPr txBox="1"/>
          <p:nvPr/>
        </p:nvSpPr>
        <p:spPr>
          <a:xfrm>
            <a:off x="304800" y="571500"/>
            <a:ext cx="54133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Second scenario in electronic mail</a:t>
            </a:r>
            <a:endParaRPr/>
          </a:p>
        </p:txBody>
      </p:sp>
      <p:cxnSp>
        <p:nvCxnSpPr>
          <p:cNvPr id="1807" name="Google Shape;1807;p19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808" name="Google Shape;1808;p194"/>
          <p:cNvPicPr preferRelativeResize="0"/>
          <p:nvPr/>
        </p:nvPicPr>
        <p:blipFill rotWithShape="1">
          <a:blip r:embed="rId3">
            <a:alphaModFix/>
          </a:blip>
          <a:srcRect/>
          <a:stretch/>
        </p:blipFill>
        <p:spPr>
          <a:xfrm>
            <a:off x="304800" y="1181102"/>
            <a:ext cx="8610601" cy="3207117"/>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9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178</a:t>
            </a:fld>
            <a:endParaRPr/>
          </a:p>
        </p:txBody>
      </p:sp>
      <p:sp>
        <p:nvSpPr>
          <p:cNvPr id="1814" name="Google Shape;1814;p19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15" name="Google Shape;1815;p19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16" name="Google Shape;1816;p19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17" name="Google Shape;1817;p19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18" name="Google Shape;1818;p19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19" name="Google Shape;1819;p19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20" name="Google Shape;1820;p19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821" name="Google Shape;1821;p195"/>
          <p:cNvCxnSpPr/>
          <p:nvPr/>
        </p:nvCxnSpPr>
        <p:spPr>
          <a:xfrm>
            <a:off x="457200" y="17145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822" name="Google Shape;1822;p195"/>
          <p:cNvCxnSpPr/>
          <p:nvPr/>
        </p:nvCxnSpPr>
        <p:spPr>
          <a:xfrm>
            <a:off x="458787" y="39052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823" name="Google Shape;1823;p195"/>
          <p:cNvSpPr txBox="1"/>
          <p:nvPr/>
        </p:nvSpPr>
        <p:spPr>
          <a:xfrm>
            <a:off x="442900" y="1775198"/>
            <a:ext cx="8077200" cy="2060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When the sender and the receiver of an e-mail are on different systems, we</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need two UAs and a pair of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MTAs (client and server).</a:t>
            </a:r>
            <a:endParaRPr/>
          </a:p>
        </p:txBody>
      </p:sp>
      <p:grpSp>
        <p:nvGrpSpPr>
          <p:cNvPr id="1824" name="Google Shape;1824;p195"/>
          <p:cNvGrpSpPr/>
          <p:nvPr/>
        </p:nvGrpSpPr>
        <p:grpSpPr>
          <a:xfrm>
            <a:off x="457200" y="1200150"/>
            <a:ext cx="1143000" cy="425053"/>
            <a:chOff x="1200" y="1248"/>
            <a:chExt cx="720" cy="357"/>
          </a:xfrm>
        </p:grpSpPr>
        <p:pic>
          <p:nvPicPr>
            <p:cNvPr id="1825" name="Google Shape;1825;p19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826" name="Google Shape;1826;p195"/>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19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179</a:t>
            </a:fld>
            <a:endParaRPr/>
          </a:p>
        </p:txBody>
      </p:sp>
      <p:cxnSp>
        <p:nvCxnSpPr>
          <p:cNvPr id="1832" name="Google Shape;1832;p196"/>
          <p:cNvCxnSpPr/>
          <p:nvPr/>
        </p:nvCxnSpPr>
        <p:spPr>
          <a:xfrm>
            <a:off x="152400" y="571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33" name="Google Shape;1833;p196"/>
          <p:cNvCxnSpPr/>
          <p:nvPr/>
        </p:nvCxnSpPr>
        <p:spPr>
          <a:xfrm>
            <a:off x="152400" y="5334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34" name="Google Shape;1834;p196"/>
          <p:cNvSpPr txBox="1"/>
          <p:nvPr/>
        </p:nvSpPr>
        <p:spPr>
          <a:xfrm>
            <a:off x="146050" y="121175"/>
            <a:ext cx="5243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Third scenario in electronic mail</a:t>
            </a:r>
            <a:endParaRPr/>
          </a:p>
        </p:txBody>
      </p:sp>
      <p:pic>
        <p:nvPicPr>
          <p:cNvPr id="1835" name="Google Shape;1835;p196"/>
          <p:cNvPicPr preferRelativeResize="0"/>
          <p:nvPr/>
        </p:nvPicPr>
        <p:blipFill rotWithShape="1">
          <a:blip r:embed="rId3">
            <a:alphaModFix/>
          </a:blip>
          <a:srcRect/>
          <a:stretch/>
        </p:blipFill>
        <p:spPr>
          <a:xfrm>
            <a:off x="1872800" y="602725"/>
            <a:ext cx="5597849" cy="4415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cxnSp>
        <p:nvCxnSpPr>
          <p:cNvPr id="335" name="Google Shape;335;p51"/>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336" name="Google Shape;336;p51"/>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337" name="Google Shape;337;p51"/>
          <p:cNvSpPr txBox="1"/>
          <p:nvPr/>
        </p:nvSpPr>
        <p:spPr>
          <a:xfrm>
            <a:off x="304800" y="571500"/>
            <a:ext cx="86106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Structure of encoder and decoder in error correction</a:t>
            </a:r>
            <a:endParaRPr/>
          </a:p>
        </p:txBody>
      </p:sp>
      <p:cxnSp>
        <p:nvCxnSpPr>
          <p:cNvPr id="338" name="Google Shape;338;p51"/>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339" name="Google Shape;339;p51"/>
          <p:cNvPicPr preferRelativeResize="0"/>
          <p:nvPr/>
        </p:nvPicPr>
        <p:blipFill rotWithShape="1">
          <a:blip r:embed="rId3">
            <a:alphaModFix/>
          </a:blip>
          <a:srcRect/>
          <a:stretch/>
        </p:blipFill>
        <p:spPr>
          <a:xfrm>
            <a:off x="1295400" y="1485900"/>
            <a:ext cx="6588918" cy="26574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9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180</a:t>
            </a:fld>
            <a:endParaRPr/>
          </a:p>
        </p:txBody>
      </p:sp>
      <p:sp>
        <p:nvSpPr>
          <p:cNvPr id="1841" name="Google Shape;1841;p197"/>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2" name="Google Shape;1842;p197"/>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3" name="Google Shape;1843;p197"/>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4" name="Google Shape;1844;p197"/>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5" name="Google Shape;1845;p197"/>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6" name="Google Shape;1846;p197"/>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47" name="Google Shape;1847;p197"/>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848" name="Google Shape;1848;p197"/>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849" name="Google Shape;1849;p197"/>
          <p:cNvCxnSpPr/>
          <p:nvPr/>
        </p:nvCxnSpPr>
        <p:spPr>
          <a:xfrm>
            <a:off x="458787" y="4038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850" name="Google Shape;1850;p197"/>
          <p:cNvSpPr txBox="1"/>
          <p:nvPr/>
        </p:nvSpPr>
        <p:spPr>
          <a:xfrm>
            <a:off x="495300" y="2069298"/>
            <a:ext cx="8077200" cy="1969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When the sender is connected to the mail server via a LAN or a WAN,</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we need two UAs and two pairs</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of MTAs (client and server).</a:t>
            </a:r>
            <a:endParaRPr/>
          </a:p>
        </p:txBody>
      </p:sp>
      <p:grpSp>
        <p:nvGrpSpPr>
          <p:cNvPr id="1851" name="Google Shape;1851;p197"/>
          <p:cNvGrpSpPr/>
          <p:nvPr/>
        </p:nvGrpSpPr>
        <p:grpSpPr>
          <a:xfrm>
            <a:off x="457200" y="1518046"/>
            <a:ext cx="1143000" cy="425053"/>
            <a:chOff x="1200" y="1248"/>
            <a:chExt cx="720" cy="357"/>
          </a:xfrm>
        </p:grpSpPr>
        <p:pic>
          <p:nvPicPr>
            <p:cNvPr id="1852" name="Google Shape;1852;p197"/>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853" name="Google Shape;1853;p197"/>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19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181</a:t>
            </a:fld>
            <a:endParaRPr/>
          </a:p>
        </p:txBody>
      </p:sp>
      <p:cxnSp>
        <p:nvCxnSpPr>
          <p:cNvPr id="1859" name="Google Shape;1859;p198"/>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60" name="Google Shape;1860;p198"/>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61" name="Google Shape;1861;p198"/>
          <p:cNvSpPr txBox="1"/>
          <p:nvPr/>
        </p:nvSpPr>
        <p:spPr>
          <a:xfrm>
            <a:off x="304800" y="285750"/>
            <a:ext cx="539908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Fourth scenario in electronic mail</a:t>
            </a:r>
            <a:endParaRPr/>
          </a:p>
        </p:txBody>
      </p:sp>
      <p:cxnSp>
        <p:nvCxnSpPr>
          <p:cNvPr id="1862" name="Google Shape;1862;p198"/>
          <p:cNvCxnSpPr/>
          <p:nvPr/>
        </p:nvCxnSpPr>
        <p:spPr>
          <a:xfrm>
            <a:off x="152400" y="5105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863" name="Google Shape;1863;p198"/>
          <p:cNvPicPr preferRelativeResize="0"/>
          <p:nvPr/>
        </p:nvPicPr>
        <p:blipFill rotWithShape="1">
          <a:blip r:embed="rId3">
            <a:alphaModFix/>
          </a:blip>
          <a:srcRect/>
          <a:stretch/>
        </p:blipFill>
        <p:spPr>
          <a:xfrm>
            <a:off x="1822450" y="755450"/>
            <a:ext cx="5664437" cy="424517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9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182</a:t>
            </a:fld>
            <a:endParaRPr/>
          </a:p>
        </p:txBody>
      </p:sp>
      <p:cxnSp>
        <p:nvCxnSpPr>
          <p:cNvPr id="1869" name="Google Shape;1869;p199"/>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70" name="Google Shape;1870;p199"/>
          <p:cNvCxnSpPr/>
          <p:nvPr/>
        </p:nvCxnSpPr>
        <p:spPr>
          <a:xfrm>
            <a:off x="152400" y="5715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71" name="Google Shape;1871;p199"/>
          <p:cNvSpPr txBox="1"/>
          <p:nvPr/>
        </p:nvSpPr>
        <p:spPr>
          <a:xfrm>
            <a:off x="152400" y="198825"/>
            <a:ext cx="8763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Push versus pull in electronic email</a:t>
            </a:r>
            <a:endParaRPr/>
          </a:p>
        </p:txBody>
      </p:sp>
      <p:cxnSp>
        <p:nvCxnSpPr>
          <p:cNvPr id="1872" name="Google Shape;1872;p199"/>
          <p:cNvCxnSpPr/>
          <p:nvPr/>
        </p:nvCxnSpPr>
        <p:spPr>
          <a:xfrm>
            <a:off x="152400" y="5067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873" name="Google Shape;1873;p199"/>
          <p:cNvPicPr preferRelativeResize="0"/>
          <p:nvPr/>
        </p:nvPicPr>
        <p:blipFill rotWithShape="1">
          <a:blip r:embed="rId3">
            <a:alphaModFix/>
          </a:blip>
          <a:srcRect/>
          <a:stretch/>
        </p:blipFill>
        <p:spPr>
          <a:xfrm>
            <a:off x="1219200" y="644524"/>
            <a:ext cx="7027902" cy="43465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20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183</a:t>
            </a:fld>
            <a:endParaRPr/>
          </a:p>
        </p:txBody>
      </p:sp>
      <p:sp>
        <p:nvSpPr>
          <p:cNvPr id="1879" name="Google Shape;1879;p200"/>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0" name="Google Shape;1880;p200"/>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1" name="Google Shape;1881;p200"/>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2" name="Google Shape;1882;p200"/>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3" name="Google Shape;1883;p200"/>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4" name="Google Shape;1884;p200"/>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5" name="Google Shape;1885;p200"/>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886" name="Google Shape;1886;p200"/>
          <p:cNvCxnSpPr/>
          <p:nvPr/>
        </p:nvCxnSpPr>
        <p:spPr>
          <a:xfrm>
            <a:off x="457200" y="14859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887" name="Google Shape;1887;p200"/>
          <p:cNvCxnSpPr/>
          <p:nvPr/>
        </p:nvCxnSpPr>
        <p:spPr>
          <a:xfrm>
            <a:off x="458787" y="42291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888" name="Google Shape;1888;p200"/>
          <p:cNvSpPr txBox="1"/>
          <p:nvPr/>
        </p:nvSpPr>
        <p:spPr>
          <a:xfrm>
            <a:off x="495300" y="1554956"/>
            <a:ext cx="8077200" cy="2627709"/>
          </a:xfrm>
          <a:prstGeom prst="rect">
            <a:avLst/>
          </a:prstGeom>
          <a:solidFill>
            <a:srgbClr val="99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 sz="3000" b="1" i="0" u="none">
                <a:solidFill>
                  <a:schemeClr val="dk1"/>
                </a:solidFill>
                <a:latin typeface="Arial"/>
                <a:ea typeface="Arial"/>
                <a:cs typeface="Arial"/>
                <a:sym typeface="Arial"/>
              </a:rPr>
              <a:t>When both sender and receiver are connected to the mail server via a LAN or a WAN, we need two UAs, two pairs of MTAs </a:t>
            </a:r>
            <a:endParaRPr sz="1200" b="1"/>
          </a:p>
          <a:p>
            <a:pPr marL="0" marR="0" lvl="0" indent="0" algn="l" rtl="0">
              <a:lnSpc>
                <a:spcPct val="100000"/>
              </a:lnSpc>
              <a:spcBef>
                <a:spcPts val="0"/>
              </a:spcBef>
              <a:spcAft>
                <a:spcPts val="0"/>
              </a:spcAft>
              <a:buClr>
                <a:schemeClr val="dk1"/>
              </a:buClr>
              <a:buSzPts val="3200"/>
              <a:buFont typeface="Arial"/>
              <a:buNone/>
            </a:pPr>
            <a:r>
              <a:rPr lang="en" sz="3000" b="1" i="0" u="none">
                <a:solidFill>
                  <a:schemeClr val="dk1"/>
                </a:solidFill>
                <a:latin typeface="Arial"/>
                <a:ea typeface="Arial"/>
                <a:cs typeface="Arial"/>
                <a:sym typeface="Arial"/>
              </a:rPr>
              <a:t>and a pair of MAAs.</a:t>
            </a:r>
            <a:endParaRPr sz="30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hlink"/>
              </a:buClr>
              <a:buSzPts val="3200"/>
              <a:buFont typeface="Arial"/>
              <a:buNone/>
            </a:pPr>
            <a:r>
              <a:rPr lang="en" sz="3000" b="1" i="1" u="none">
                <a:solidFill>
                  <a:schemeClr val="hlink"/>
                </a:solidFill>
                <a:latin typeface="Arial"/>
                <a:ea typeface="Arial"/>
                <a:cs typeface="Arial"/>
                <a:sym typeface="Arial"/>
              </a:rPr>
              <a:t>This is the most common situation today.</a:t>
            </a:r>
            <a:endParaRPr sz="1200" b="1"/>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20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184</a:t>
            </a:fld>
            <a:endParaRPr/>
          </a:p>
        </p:txBody>
      </p:sp>
      <p:cxnSp>
        <p:nvCxnSpPr>
          <p:cNvPr id="1894" name="Google Shape;1894;p201"/>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95" name="Google Shape;1895;p201"/>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96" name="Google Shape;1896;p201"/>
          <p:cNvSpPr txBox="1"/>
          <p:nvPr/>
        </p:nvSpPr>
        <p:spPr>
          <a:xfrm>
            <a:off x="304800" y="571500"/>
            <a:ext cx="42497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Services of user agent</a:t>
            </a:r>
            <a:endParaRPr/>
          </a:p>
        </p:txBody>
      </p:sp>
      <p:cxnSp>
        <p:nvCxnSpPr>
          <p:cNvPr id="1897" name="Google Shape;1897;p201"/>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898" name="Google Shape;1898;p201"/>
          <p:cNvPicPr preferRelativeResize="0"/>
          <p:nvPr/>
        </p:nvPicPr>
        <p:blipFill rotWithShape="1">
          <a:blip r:embed="rId3">
            <a:alphaModFix/>
          </a:blip>
          <a:srcRect/>
          <a:stretch/>
        </p:blipFill>
        <p:spPr>
          <a:xfrm>
            <a:off x="146050" y="1028700"/>
            <a:ext cx="8865150" cy="20900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0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185</a:t>
            </a:fld>
            <a:endParaRPr/>
          </a:p>
        </p:txBody>
      </p:sp>
      <p:sp>
        <p:nvSpPr>
          <p:cNvPr id="1904" name="Google Shape;1904;p202"/>
          <p:cNvSpPr txBox="1"/>
          <p:nvPr/>
        </p:nvSpPr>
        <p:spPr>
          <a:xfrm>
            <a:off x="366712" y="80963"/>
            <a:ext cx="438300" cy="356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5" name="Google Shape;1905;p202"/>
          <p:cNvSpPr txBox="1"/>
          <p:nvPr/>
        </p:nvSpPr>
        <p:spPr>
          <a:xfrm>
            <a:off x="749300" y="80963"/>
            <a:ext cx="328500" cy="356100"/>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6" name="Google Shape;1906;p202"/>
          <p:cNvSpPr txBox="1"/>
          <p:nvPr/>
        </p:nvSpPr>
        <p:spPr>
          <a:xfrm>
            <a:off x="490537" y="397669"/>
            <a:ext cx="422400" cy="356100"/>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7" name="Google Shape;1907;p202"/>
          <p:cNvSpPr txBox="1"/>
          <p:nvPr/>
        </p:nvSpPr>
        <p:spPr>
          <a:xfrm>
            <a:off x="860425" y="397669"/>
            <a:ext cx="368400" cy="3561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8" name="Google Shape;1908;p202"/>
          <p:cNvSpPr txBox="1"/>
          <p:nvPr/>
        </p:nvSpPr>
        <p:spPr>
          <a:xfrm>
            <a:off x="76200" y="342900"/>
            <a:ext cx="560400" cy="316800"/>
          </a:xfrm>
          <a:prstGeom prst="rect">
            <a:avLst/>
          </a:prstGeom>
          <a:gradFill>
            <a:gsLst>
              <a:gs pos="0">
                <a:schemeClr val="lt1"/>
              </a:gs>
              <a:gs pos="100000">
                <a:schemeClr val="hlink"/>
              </a:gs>
            </a:gsLst>
            <a:lin ang="1890004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9" name="Google Shape;1909;p202"/>
          <p:cNvSpPr txBox="1"/>
          <p:nvPr/>
        </p:nvSpPr>
        <p:spPr>
          <a:xfrm>
            <a:off x="711200" y="0"/>
            <a:ext cx="31800" cy="78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10" name="Google Shape;1910;p202"/>
          <p:cNvSpPr txBox="1"/>
          <p:nvPr/>
        </p:nvSpPr>
        <p:spPr>
          <a:xfrm>
            <a:off x="442912" y="400050"/>
            <a:ext cx="8226300" cy="2370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911" name="Google Shape;1911;p202"/>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912" name="Google Shape;1912;p202"/>
          <p:cNvCxnSpPr/>
          <p:nvPr/>
        </p:nvCxnSpPr>
        <p:spPr>
          <a:xfrm>
            <a:off x="458787" y="39243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913" name="Google Shape;1913;p202"/>
          <p:cNvSpPr txBox="1"/>
          <p:nvPr/>
        </p:nvSpPr>
        <p:spPr>
          <a:xfrm>
            <a:off x="495300" y="2069297"/>
            <a:ext cx="8077200" cy="1792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Some examples of command-driven user agents are </a:t>
            </a:r>
            <a:r>
              <a:rPr lang="en" sz="3200" b="1" i="1" u="none">
                <a:solidFill>
                  <a:schemeClr val="dk1"/>
                </a:solidFill>
                <a:latin typeface="Arial"/>
                <a:ea typeface="Arial"/>
                <a:cs typeface="Arial"/>
                <a:sym typeface="Arial"/>
              </a:rPr>
              <a:t>mail</a:t>
            </a:r>
            <a:r>
              <a:rPr lang="en" sz="3200" b="1" i="0" u="none">
                <a:solidFill>
                  <a:schemeClr val="dk1"/>
                </a:solidFill>
                <a:latin typeface="Arial"/>
                <a:ea typeface="Arial"/>
                <a:cs typeface="Arial"/>
                <a:sym typeface="Arial"/>
              </a:rPr>
              <a:t>, </a:t>
            </a:r>
            <a:r>
              <a:rPr lang="en" sz="3200" b="1" i="1" u="none">
                <a:solidFill>
                  <a:schemeClr val="dk1"/>
                </a:solidFill>
                <a:latin typeface="Arial"/>
                <a:ea typeface="Arial"/>
                <a:cs typeface="Arial"/>
                <a:sym typeface="Arial"/>
              </a:rPr>
              <a:t>pine</a:t>
            </a:r>
            <a:r>
              <a:rPr lang="en" sz="3200" b="1" i="0" u="none">
                <a:solidFill>
                  <a:schemeClr val="dk1"/>
                </a:solidFill>
                <a:latin typeface="Arial"/>
                <a:ea typeface="Arial"/>
                <a:cs typeface="Arial"/>
                <a:sym typeface="Arial"/>
              </a:rPr>
              <a:t>,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and </a:t>
            </a:r>
            <a:r>
              <a:rPr lang="en" sz="3200" b="1" i="1" u="none">
                <a:solidFill>
                  <a:schemeClr val="dk1"/>
                </a:solidFill>
                <a:latin typeface="Arial"/>
                <a:ea typeface="Arial"/>
                <a:cs typeface="Arial"/>
                <a:sym typeface="Arial"/>
              </a:rPr>
              <a:t>elm</a:t>
            </a:r>
            <a:r>
              <a:rPr lang="en" sz="3200" b="1" i="0" u="none">
                <a:solidFill>
                  <a:schemeClr val="dk1"/>
                </a:solidFill>
                <a:latin typeface="Arial"/>
                <a:ea typeface="Arial"/>
                <a:cs typeface="Arial"/>
                <a:sym typeface="Arial"/>
              </a:rPr>
              <a:t>.</a:t>
            </a:r>
            <a:endParaRPr/>
          </a:p>
        </p:txBody>
      </p:sp>
      <p:grpSp>
        <p:nvGrpSpPr>
          <p:cNvPr id="1914" name="Google Shape;1914;p202"/>
          <p:cNvGrpSpPr/>
          <p:nvPr/>
        </p:nvGrpSpPr>
        <p:grpSpPr>
          <a:xfrm>
            <a:off x="457200" y="1518047"/>
            <a:ext cx="1142925" cy="425056"/>
            <a:chOff x="1200" y="1248"/>
            <a:chExt cx="720" cy="357"/>
          </a:xfrm>
        </p:grpSpPr>
        <p:pic>
          <p:nvPicPr>
            <p:cNvPr id="1915" name="Google Shape;1915;p202"/>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916" name="Google Shape;1916;p202"/>
            <p:cNvSpPr txBox="1"/>
            <p:nvPr/>
          </p:nvSpPr>
          <p:spPr>
            <a:xfrm>
              <a:off x="1284" y="1248"/>
              <a:ext cx="600" cy="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0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186</a:t>
            </a:fld>
            <a:endParaRPr/>
          </a:p>
        </p:txBody>
      </p:sp>
      <p:sp>
        <p:nvSpPr>
          <p:cNvPr id="1922" name="Google Shape;1922;p20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3" name="Google Shape;1923;p20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4" name="Google Shape;1924;p20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5" name="Google Shape;1925;p20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6" name="Google Shape;1926;p20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7" name="Google Shape;1927;p20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8" name="Google Shape;1928;p20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929" name="Google Shape;1929;p203"/>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930" name="Google Shape;1930;p203"/>
          <p:cNvCxnSpPr/>
          <p:nvPr/>
        </p:nvCxnSpPr>
        <p:spPr>
          <a:xfrm>
            <a:off x="458787" y="37719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931" name="Google Shape;1931;p203"/>
          <p:cNvSpPr txBox="1"/>
          <p:nvPr/>
        </p:nvSpPr>
        <p:spPr>
          <a:xfrm>
            <a:off x="495300" y="2069297"/>
            <a:ext cx="8077200" cy="17025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Some examples of GUI-based user agents are </a:t>
            </a:r>
            <a:r>
              <a:rPr lang="en" sz="3200" b="1" i="1" u="none">
                <a:solidFill>
                  <a:schemeClr val="dk1"/>
                </a:solidFill>
                <a:latin typeface="Arial"/>
                <a:ea typeface="Arial"/>
                <a:cs typeface="Arial"/>
                <a:sym typeface="Arial"/>
              </a:rPr>
              <a:t>Eudora</a:t>
            </a:r>
            <a:r>
              <a:rPr lang="en" sz="3200" b="1" i="0" u="none">
                <a:solidFill>
                  <a:schemeClr val="dk1"/>
                </a:solidFill>
                <a:latin typeface="Arial"/>
                <a:ea typeface="Arial"/>
                <a:cs typeface="Arial"/>
                <a:sym typeface="Arial"/>
              </a:rPr>
              <a:t>, </a:t>
            </a:r>
            <a:r>
              <a:rPr lang="en" sz="3200" b="1" i="1" u="none">
                <a:solidFill>
                  <a:schemeClr val="dk1"/>
                </a:solidFill>
                <a:latin typeface="Arial"/>
                <a:ea typeface="Arial"/>
                <a:cs typeface="Arial"/>
                <a:sym typeface="Arial"/>
              </a:rPr>
              <a:t>Outlook</a:t>
            </a:r>
            <a:r>
              <a:rPr lang="en" sz="3200" b="1" i="0" u="none">
                <a:solidFill>
                  <a:schemeClr val="dk1"/>
                </a:solidFill>
                <a:latin typeface="Arial"/>
                <a:ea typeface="Arial"/>
                <a:cs typeface="Arial"/>
                <a:sym typeface="Arial"/>
              </a:rPr>
              <a:t>, and </a:t>
            </a:r>
            <a:r>
              <a:rPr lang="en" sz="3200" b="1" i="1" u="none">
                <a:solidFill>
                  <a:schemeClr val="dk1"/>
                </a:solidFill>
                <a:latin typeface="Arial"/>
                <a:ea typeface="Arial"/>
                <a:cs typeface="Arial"/>
                <a:sym typeface="Arial"/>
              </a:rPr>
              <a:t>Netscape</a:t>
            </a:r>
            <a:r>
              <a:rPr lang="en" sz="3200" b="1" i="0" u="none">
                <a:solidFill>
                  <a:schemeClr val="dk1"/>
                </a:solidFill>
                <a:latin typeface="Arial"/>
                <a:ea typeface="Arial"/>
                <a:cs typeface="Arial"/>
                <a:sym typeface="Arial"/>
              </a:rPr>
              <a:t>.</a:t>
            </a:r>
            <a:endParaRPr/>
          </a:p>
        </p:txBody>
      </p:sp>
      <p:grpSp>
        <p:nvGrpSpPr>
          <p:cNvPr id="1932" name="Google Shape;1932;p203"/>
          <p:cNvGrpSpPr/>
          <p:nvPr/>
        </p:nvGrpSpPr>
        <p:grpSpPr>
          <a:xfrm>
            <a:off x="457200" y="1518046"/>
            <a:ext cx="1143000" cy="425053"/>
            <a:chOff x="1200" y="1248"/>
            <a:chExt cx="720" cy="357"/>
          </a:xfrm>
        </p:grpSpPr>
        <p:pic>
          <p:nvPicPr>
            <p:cNvPr id="1933" name="Google Shape;1933;p20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934" name="Google Shape;1934;p20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20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187</a:t>
            </a:fld>
            <a:endParaRPr/>
          </a:p>
        </p:txBody>
      </p:sp>
      <p:cxnSp>
        <p:nvCxnSpPr>
          <p:cNvPr id="1940" name="Google Shape;1940;p20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sp>
        <p:nvSpPr>
          <p:cNvPr id="1941" name="Google Shape;1941;p204"/>
          <p:cNvSpPr txBox="1"/>
          <p:nvPr/>
        </p:nvSpPr>
        <p:spPr>
          <a:xfrm>
            <a:off x="304800" y="133350"/>
            <a:ext cx="4080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Format of an e-mail</a:t>
            </a:r>
            <a:endParaRPr/>
          </a:p>
        </p:txBody>
      </p:sp>
      <p:pic>
        <p:nvPicPr>
          <p:cNvPr id="1942" name="Google Shape;1942;p204"/>
          <p:cNvPicPr preferRelativeResize="0"/>
          <p:nvPr/>
        </p:nvPicPr>
        <p:blipFill rotWithShape="1">
          <a:blip r:embed="rId3">
            <a:alphaModFix/>
          </a:blip>
          <a:srcRect/>
          <a:stretch/>
        </p:blipFill>
        <p:spPr>
          <a:xfrm>
            <a:off x="1986974" y="514350"/>
            <a:ext cx="5517161" cy="44862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20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188</a:t>
            </a:fld>
            <a:endParaRPr/>
          </a:p>
        </p:txBody>
      </p:sp>
      <p:cxnSp>
        <p:nvCxnSpPr>
          <p:cNvPr id="1948" name="Google Shape;1948;p205"/>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949" name="Google Shape;1949;p205"/>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950" name="Google Shape;1950;p205"/>
          <p:cNvSpPr txBox="1"/>
          <p:nvPr/>
        </p:nvSpPr>
        <p:spPr>
          <a:xfrm>
            <a:off x="304800" y="571500"/>
            <a:ext cx="35306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E-mail address</a:t>
            </a:r>
            <a:endParaRPr/>
          </a:p>
        </p:txBody>
      </p:sp>
      <p:cxnSp>
        <p:nvCxnSpPr>
          <p:cNvPr id="1951" name="Google Shape;1951;p20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952" name="Google Shape;1952;p205"/>
          <p:cNvPicPr preferRelativeResize="0"/>
          <p:nvPr/>
        </p:nvPicPr>
        <p:blipFill rotWithShape="1">
          <a:blip r:embed="rId3">
            <a:alphaModFix/>
          </a:blip>
          <a:srcRect/>
          <a:stretch/>
        </p:blipFill>
        <p:spPr>
          <a:xfrm>
            <a:off x="966674" y="1436950"/>
            <a:ext cx="7640349" cy="23349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20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189</a:t>
            </a:fld>
            <a:endParaRPr/>
          </a:p>
        </p:txBody>
      </p:sp>
      <p:sp>
        <p:nvSpPr>
          <p:cNvPr id="1958" name="Google Shape;1958;p206"/>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59" name="Google Shape;1959;p206"/>
          <p:cNvSpPr txBox="1"/>
          <p:nvPr/>
        </p:nvSpPr>
        <p:spPr>
          <a:xfrm>
            <a:off x="228600" y="304800"/>
            <a:ext cx="3811587" cy="438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FILE TRANSFER</a:t>
            </a:r>
            <a:endParaRPr/>
          </a:p>
        </p:txBody>
      </p:sp>
      <p:sp>
        <p:nvSpPr>
          <p:cNvPr id="1960" name="Google Shape;1960;p206"/>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61" name="Google Shape;1961;p206"/>
          <p:cNvSpPr txBox="1"/>
          <p:nvPr/>
        </p:nvSpPr>
        <p:spPr>
          <a:xfrm>
            <a:off x="146050" y="1129900"/>
            <a:ext cx="8865000" cy="38706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Transferring files from one computer to another is one of the most common tasks expected from a networking or internetworking environment. </a:t>
            </a:r>
            <a:endParaRPr/>
          </a:p>
          <a:p>
            <a:pPr marL="0" marR="0" lvl="0" indent="0" algn="just" rtl="0">
              <a:lnSpc>
                <a:spcPct val="100000"/>
              </a:lnSpc>
              <a:spcBef>
                <a:spcPts val="0"/>
              </a:spcBef>
              <a:spcAft>
                <a:spcPts val="0"/>
              </a:spcAft>
              <a:buClr>
                <a:schemeClr val="dk1"/>
              </a:buClr>
              <a:buSzPts val="2800"/>
              <a:buFont typeface="Arial"/>
              <a:buNone/>
            </a:pPr>
            <a:endParaRPr sz="2800" b="1" i="1"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As a matter of fact, the greatest volume of data exchange in the Internet today is due to file transfer. </a:t>
            </a:r>
            <a:endParaRPr sz="2800" b="1" i="1" u="none">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File Transfer Protocol (FTP)</a:t>
            </a:r>
            <a:br>
              <a:rPr lang="en" sz="2400" b="1">
                <a:solidFill>
                  <a:srgbClr val="0033CC"/>
                </a:solidFill>
                <a:latin typeface="Times New Roman"/>
                <a:ea typeface="Times New Roman"/>
                <a:cs typeface="Times New Roman"/>
                <a:sym typeface="Times New Roman"/>
              </a:rPr>
            </a:br>
            <a:endParaRPr>
              <a:solidFill>
                <a:schemeClr val="dk1"/>
              </a:solidFill>
            </a:endParaRPr>
          </a:p>
          <a:p>
            <a:pPr marL="0" marR="0" lvl="0" indent="0" algn="just" rtl="0">
              <a:lnSpc>
                <a:spcPct val="100000"/>
              </a:lnSpc>
              <a:spcBef>
                <a:spcPts val="0"/>
              </a:spcBef>
              <a:spcAft>
                <a:spcPts val="0"/>
              </a:spcAft>
              <a:buClr>
                <a:schemeClr val="dk1"/>
              </a:buClr>
              <a:buSzPts val="2800"/>
              <a:buFont typeface="Times New Roman"/>
              <a:buNone/>
            </a:pPr>
            <a:endParaRPr sz="2800" b="1" i="1">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45" name="Google Shape;345;p52"/>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46" name="Google Shape;346;p52"/>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47" name="Google Shape;347;p52"/>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48" name="Google Shape;348;p52"/>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49" name="Google Shape;349;p52"/>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50" name="Google Shape;350;p52"/>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351" name="Google Shape;351;p52"/>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352" name="Google Shape;352;p52"/>
          <p:cNvCxnSpPr/>
          <p:nvPr/>
        </p:nvCxnSpPr>
        <p:spPr>
          <a:xfrm>
            <a:off x="458787" y="36957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353" name="Google Shape;353;p52"/>
          <p:cNvSpPr txBox="1"/>
          <p:nvPr/>
        </p:nvSpPr>
        <p:spPr>
          <a:xfrm>
            <a:off x="495300" y="2069298"/>
            <a:ext cx="8077200" cy="1610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Hamming distance between two words is the number of differences between corresponding bits.</a:t>
            </a:r>
            <a:endParaRPr/>
          </a:p>
        </p:txBody>
      </p:sp>
      <p:grpSp>
        <p:nvGrpSpPr>
          <p:cNvPr id="354" name="Google Shape;354;p52"/>
          <p:cNvGrpSpPr/>
          <p:nvPr/>
        </p:nvGrpSpPr>
        <p:grpSpPr>
          <a:xfrm>
            <a:off x="533400" y="1518046"/>
            <a:ext cx="1143000" cy="425053"/>
            <a:chOff x="1200" y="1248"/>
            <a:chExt cx="720" cy="357"/>
          </a:xfrm>
        </p:grpSpPr>
        <p:pic>
          <p:nvPicPr>
            <p:cNvPr id="355" name="Google Shape;355;p52"/>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356" name="Google Shape;356;p52"/>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20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190</a:t>
            </a:fld>
            <a:endParaRPr/>
          </a:p>
        </p:txBody>
      </p:sp>
      <p:cxnSp>
        <p:nvCxnSpPr>
          <p:cNvPr id="1967" name="Google Shape;1967;p207"/>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968" name="Google Shape;1968;p207"/>
          <p:cNvCxnSpPr/>
          <p:nvPr/>
        </p:nvCxnSpPr>
        <p:spPr>
          <a:xfrm>
            <a:off x="152400" y="5715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969" name="Google Shape;1969;p207"/>
          <p:cNvSpPr txBox="1"/>
          <p:nvPr/>
        </p:nvSpPr>
        <p:spPr>
          <a:xfrm>
            <a:off x="304800" y="190500"/>
            <a:ext cx="6699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FTP</a:t>
            </a:r>
            <a:endParaRPr/>
          </a:p>
        </p:txBody>
      </p:sp>
      <p:pic>
        <p:nvPicPr>
          <p:cNvPr id="1970" name="Google Shape;1970;p207"/>
          <p:cNvPicPr preferRelativeResize="0"/>
          <p:nvPr/>
        </p:nvPicPr>
        <p:blipFill rotWithShape="1">
          <a:blip r:embed="rId3">
            <a:alphaModFix/>
          </a:blip>
          <a:srcRect/>
          <a:stretch/>
        </p:blipFill>
        <p:spPr>
          <a:xfrm>
            <a:off x="314300" y="681428"/>
            <a:ext cx="8762999" cy="416679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0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191</a:t>
            </a:fld>
            <a:endParaRPr/>
          </a:p>
        </p:txBody>
      </p:sp>
      <p:cxnSp>
        <p:nvCxnSpPr>
          <p:cNvPr id="1976" name="Google Shape;1976;p20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977" name="Google Shape;1977;p20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978" name="Google Shape;1978;p208"/>
          <p:cNvSpPr txBox="1"/>
          <p:nvPr/>
        </p:nvSpPr>
        <p:spPr>
          <a:xfrm>
            <a:off x="304800" y="571500"/>
            <a:ext cx="3630612" cy="4155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Using the </a:t>
            </a:r>
            <a:r>
              <a:rPr lang="en" sz="3000" b="1" i="1" u="none">
                <a:solidFill>
                  <a:schemeClr val="dk1"/>
                </a:solidFill>
                <a:latin typeface="Times New Roman"/>
                <a:ea typeface="Times New Roman"/>
                <a:cs typeface="Times New Roman"/>
                <a:sym typeface="Times New Roman"/>
              </a:rPr>
              <a:t>control</a:t>
            </a:r>
            <a:r>
              <a:rPr lang="en" sz="2000" b="1" i="1" u="none">
                <a:solidFill>
                  <a:schemeClr val="dk1"/>
                </a:solidFill>
                <a:latin typeface="Times New Roman"/>
                <a:ea typeface="Times New Roman"/>
                <a:cs typeface="Times New Roman"/>
                <a:sym typeface="Times New Roman"/>
              </a:rPr>
              <a:t> connection</a:t>
            </a:r>
            <a:endParaRPr/>
          </a:p>
        </p:txBody>
      </p:sp>
      <p:cxnSp>
        <p:nvCxnSpPr>
          <p:cNvPr id="1979" name="Google Shape;1979;p20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980" name="Google Shape;1980;p208"/>
          <p:cNvPicPr preferRelativeResize="0"/>
          <p:nvPr/>
        </p:nvPicPr>
        <p:blipFill rotWithShape="1">
          <a:blip r:embed="rId3">
            <a:alphaModFix/>
          </a:blip>
          <a:srcRect/>
          <a:stretch/>
        </p:blipFill>
        <p:spPr>
          <a:xfrm>
            <a:off x="152400" y="1580801"/>
            <a:ext cx="8698200" cy="267634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20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192</a:t>
            </a:fld>
            <a:endParaRPr/>
          </a:p>
        </p:txBody>
      </p:sp>
      <p:cxnSp>
        <p:nvCxnSpPr>
          <p:cNvPr id="1986" name="Google Shape;1986;p209"/>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987" name="Google Shape;1987;p209"/>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988" name="Google Shape;1988;p209"/>
          <p:cNvSpPr txBox="1"/>
          <p:nvPr/>
        </p:nvSpPr>
        <p:spPr>
          <a:xfrm>
            <a:off x="304800" y="571500"/>
            <a:ext cx="3182937" cy="4155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Using the </a:t>
            </a:r>
            <a:r>
              <a:rPr lang="en" sz="3000" b="1" i="1" u="none">
                <a:solidFill>
                  <a:schemeClr val="dk1"/>
                </a:solidFill>
                <a:latin typeface="Times New Roman"/>
                <a:ea typeface="Times New Roman"/>
                <a:cs typeface="Times New Roman"/>
                <a:sym typeface="Times New Roman"/>
              </a:rPr>
              <a:t>data</a:t>
            </a:r>
            <a:r>
              <a:rPr lang="en" sz="2000" b="1" i="1" u="none">
                <a:solidFill>
                  <a:schemeClr val="dk1"/>
                </a:solidFill>
                <a:latin typeface="Times New Roman"/>
                <a:ea typeface="Times New Roman"/>
                <a:cs typeface="Times New Roman"/>
                <a:sym typeface="Times New Roman"/>
              </a:rPr>
              <a:t> connection</a:t>
            </a:r>
            <a:endParaRPr/>
          </a:p>
        </p:txBody>
      </p:sp>
      <p:cxnSp>
        <p:nvCxnSpPr>
          <p:cNvPr id="1989" name="Google Shape;1989;p20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990" name="Google Shape;1990;p209"/>
          <p:cNvPicPr preferRelativeResize="0"/>
          <p:nvPr/>
        </p:nvPicPr>
        <p:blipFill rotWithShape="1">
          <a:blip r:embed="rId3">
            <a:alphaModFix/>
          </a:blip>
          <a:srcRect/>
          <a:stretch/>
        </p:blipFill>
        <p:spPr>
          <a:xfrm>
            <a:off x="76200" y="1672824"/>
            <a:ext cx="8991599" cy="202919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1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26.</a:t>
            </a:r>
            <a:fld id="{00000000-1234-1234-1234-123412341234}" type="slidenum">
              <a:rPr lang="en" sz="1400" b="1" i="0" u="none">
                <a:solidFill>
                  <a:srgbClr val="FFFFFF"/>
                </a:solidFill>
                <a:latin typeface="Libre Franklin"/>
                <a:ea typeface="Libre Franklin"/>
                <a:cs typeface="Libre Franklin"/>
                <a:sym typeface="Libre Franklin"/>
              </a:rPr>
              <a:t>193</a:t>
            </a:fld>
            <a:endParaRPr/>
          </a:p>
        </p:txBody>
      </p:sp>
      <p:sp>
        <p:nvSpPr>
          <p:cNvPr id="1996" name="Google Shape;1996;p210"/>
          <p:cNvSpPr txBox="1"/>
          <p:nvPr/>
        </p:nvSpPr>
        <p:spPr>
          <a:xfrm>
            <a:off x="374650" y="1316800"/>
            <a:ext cx="8650200" cy="35319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After the control connection is created, the FTP server sends the response.</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client sends its name.</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server responds.</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client sends the password.</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server responds (user log-in is OK).</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client sends the list command (ls reports) to find the list of files on the directory named report.</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Now the server responds and opens the data</a:t>
            </a:r>
            <a:r>
              <a:rPr lang="en" sz="2000">
                <a:solidFill>
                  <a:schemeClr val="dk1"/>
                </a:solidFill>
                <a:latin typeface="Times New Roman"/>
                <a:ea typeface="Times New Roman"/>
                <a:cs typeface="Times New Roman"/>
                <a:sym typeface="Times New Roman"/>
              </a:rPr>
              <a:t> </a:t>
            </a:r>
            <a:r>
              <a:rPr lang="en" sz="2000" u="none">
                <a:solidFill>
                  <a:schemeClr val="dk1"/>
                </a:solidFill>
                <a:latin typeface="Times New Roman"/>
                <a:ea typeface="Times New Roman"/>
                <a:cs typeface="Times New Roman"/>
                <a:sym typeface="Times New Roman"/>
              </a:rPr>
              <a:t>connection.</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server then sends the list of the files or directories on the data connection.</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client sends a QUIT command.</a:t>
            </a:r>
            <a:endParaRPr sz="800"/>
          </a:p>
          <a:p>
            <a:pPr marL="457200" marR="0" lvl="0" indent="-355600" algn="l" rtl="0">
              <a:lnSpc>
                <a:spcPct val="100000"/>
              </a:lnSpc>
              <a:spcBef>
                <a:spcPts val="0"/>
              </a:spcBef>
              <a:spcAft>
                <a:spcPts val="0"/>
              </a:spcAft>
              <a:buSzPts val="2000"/>
              <a:buFont typeface="Times New Roman"/>
              <a:buAutoNum type="arabicPeriod"/>
            </a:pPr>
            <a:r>
              <a:rPr lang="en" sz="2000" u="none">
                <a:solidFill>
                  <a:schemeClr val="dk1"/>
                </a:solidFill>
                <a:latin typeface="Times New Roman"/>
                <a:ea typeface="Times New Roman"/>
                <a:cs typeface="Times New Roman"/>
                <a:sym typeface="Times New Roman"/>
              </a:rPr>
              <a:t>The  server responds.</a:t>
            </a:r>
            <a:endParaRPr sz="800"/>
          </a:p>
        </p:txBody>
      </p:sp>
      <p:sp>
        <p:nvSpPr>
          <p:cNvPr id="1997" name="Google Shape;1997;p210"/>
          <p:cNvSpPr txBox="1"/>
          <p:nvPr/>
        </p:nvSpPr>
        <p:spPr>
          <a:xfrm>
            <a:off x="76200" y="59500"/>
            <a:ext cx="8991600" cy="125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3200"/>
              <a:buFont typeface="Times New Roman"/>
              <a:buNone/>
            </a:pPr>
            <a:r>
              <a:rPr lang="en" sz="2300" b="1" i="1" u="none">
                <a:solidFill>
                  <a:schemeClr val="hlink"/>
                </a:solidFill>
                <a:latin typeface="Times New Roman"/>
                <a:ea typeface="Times New Roman"/>
                <a:cs typeface="Times New Roman"/>
                <a:sym typeface="Times New Roman"/>
              </a:rPr>
              <a:t>FTP sample session: </a:t>
            </a:r>
            <a:endParaRPr sz="2300" b="1" i="1" u="none">
              <a:solidFill>
                <a:schemeClr val="hlink"/>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hlink"/>
              </a:buClr>
              <a:buSzPts val="3200"/>
              <a:buFont typeface="Times New Roman"/>
              <a:buNone/>
            </a:pPr>
            <a:r>
              <a:rPr lang="en" sz="2300" b="1">
                <a:solidFill>
                  <a:schemeClr val="dk1"/>
                </a:solidFill>
                <a:latin typeface="Times New Roman"/>
                <a:ea typeface="Times New Roman"/>
                <a:cs typeface="Times New Roman"/>
                <a:sym typeface="Times New Roman"/>
              </a:rPr>
              <a:t>The following shows an actual FTP session for retrieving a list of items in a directory.</a:t>
            </a:r>
            <a:endParaRPr sz="2300" b="1"/>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pic>
        <p:nvPicPr>
          <p:cNvPr id="2002" name="Google Shape;2002;p211"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
        <p:nvSpPr>
          <p:cNvPr id="2003" name="Google Shape;2003;p21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194</a:t>
            </a:fld>
            <a:endParaRPr/>
          </a:p>
        </p:txBody>
      </p:sp>
      <p:sp>
        <p:nvSpPr>
          <p:cNvPr id="2004" name="Google Shape;2004;p211"/>
          <p:cNvSpPr txBox="1"/>
          <p:nvPr/>
        </p:nvSpPr>
        <p:spPr>
          <a:xfrm>
            <a:off x="1313400" y="899850"/>
            <a:ext cx="6858000" cy="130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a:solidFill>
                  <a:schemeClr val="dk2"/>
                </a:solidFill>
                <a:latin typeface="Arial"/>
                <a:ea typeface="Arial"/>
                <a:cs typeface="Arial"/>
                <a:sym typeface="Arial"/>
              </a:rPr>
              <a:t>Chapter 27</a:t>
            </a:r>
            <a:endParaRPr/>
          </a:p>
          <a:p>
            <a:pPr marL="0" marR="0" lvl="0" indent="0" algn="ctr" rtl="0">
              <a:lnSpc>
                <a:spcPct val="100000"/>
              </a:lnSpc>
              <a:spcBef>
                <a:spcPts val="0"/>
              </a:spcBef>
              <a:spcAft>
                <a:spcPts val="0"/>
              </a:spcAft>
              <a:buClr>
                <a:schemeClr val="dk1"/>
              </a:buClr>
              <a:buSzPts val="2000"/>
              <a:buFont typeface="Arial"/>
              <a:buNone/>
            </a:pPr>
            <a:endParaRPr sz="2000" b="1" i="0" u="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r>
              <a:rPr lang="en" sz="4400" b="1" i="0" u="none">
                <a:solidFill>
                  <a:schemeClr val="dk1"/>
                </a:solidFill>
                <a:latin typeface="Arial"/>
                <a:ea typeface="Arial"/>
                <a:cs typeface="Arial"/>
                <a:sym typeface="Arial"/>
              </a:rPr>
              <a:t>WWW and HTTP</a:t>
            </a:r>
            <a:endParaRPr/>
          </a:p>
        </p:txBody>
      </p:sp>
      <p:sp>
        <p:nvSpPr>
          <p:cNvPr id="2005" name="Google Shape;2005;p211"/>
          <p:cNvSpPr txBox="1"/>
          <p:nvPr/>
        </p:nvSpPr>
        <p:spPr>
          <a:xfrm>
            <a:off x="457200" y="2735046"/>
            <a:ext cx="8686800" cy="1584600"/>
          </a:xfrm>
          <a:prstGeom prst="rect">
            <a:avLst/>
          </a:prstGeom>
          <a:noFill/>
          <a:ln>
            <a:noFill/>
          </a:ln>
        </p:spPr>
        <p:txBody>
          <a:bodyPr spcFirstLastPara="1" wrap="square" lIns="91425" tIns="45700" rIns="91425" bIns="45700" anchor="t" anchorCtr="0">
            <a:noAutofit/>
          </a:bodyPr>
          <a:lstStyle/>
          <a:p>
            <a:pPr marL="457200" marR="0" lvl="0" indent="-393700" algn="just" rtl="0">
              <a:lnSpc>
                <a:spcPct val="100000"/>
              </a:lnSpc>
              <a:spcBef>
                <a:spcPts val="0"/>
              </a:spcBef>
              <a:spcAft>
                <a:spcPts val="0"/>
              </a:spcAft>
              <a:buClr>
                <a:srgbClr val="FF00FF"/>
              </a:buClr>
              <a:buSzPts val="2600"/>
              <a:buFont typeface="Times New Roman"/>
              <a:buChar char="★"/>
            </a:pPr>
            <a:r>
              <a:rPr lang="en" sz="2600" b="1" i="1" u="none">
                <a:solidFill>
                  <a:schemeClr val="dk1"/>
                </a:solidFill>
                <a:latin typeface="Times New Roman"/>
                <a:ea typeface="Times New Roman"/>
                <a:cs typeface="Times New Roman"/>
                <a:sym typeface="Times New Roman"/>
              </a:rPr>
              <a:t>WWW and HTTP.</a:t>
            </a:r>
            <a:endParaRPr/>
          </a:p>
          <a:p>
            <a:pPr marL="457200" marR="0" lvl="0" indent="-393700" algn="just" rtl="0">
              <a:lnSpc>
                <a:spcPct val="100000"/>
              </a:lnSpc>
              <a:spcBef>
                <a:spcPts val="0"/>
              </a:spcBef>
              <a:spcAft>
                <a:spcPts val="0"/>
              </a:spcAft>
              <a:buClr>
                <a:srgbClr val="FF00FF"/>
              </a:buClr>
              <a:buSzPts val="2600"/>
              <a:buFont typeface="Times New Roman"/>
              <a:buChar char="★"/>
            </a:pPr>
            <a:r>
              <a:rPr lang="en" sz="2600" b="1" i="1" u="none">
                <a:solidFill>
                  <a:schemeClr val="dk1"/>
                </a:solidFill>
                <a:latin typeface="Times New Roman"/>
                <a:ea typeface="Times New Roman"/>
                <a:cs typeface="Times New Roman"/>
                <a:sym typeface="Times New Roman"/>
              </a:rPr>
              <a:t>Architecture of WWW + URL + Browser.</a:t>
            </a:r>
            <a:endParaRPr/>
          </a:p>
          <a:p>
            <a:pPr marL="457200" marR="0" lvl="0" indent="-393700" algn="just" rtl="0">
              <a:lnSpc>
                <a:spcPct val="100000"/>
              </a:lnSpc>
              <a:spcBef>
                <a:spcPts val="0"/>
              </a:spcBef>
              <a:spcAft>
                <a:spcPts val="0"/>
              </a:spcAft>
              <a:buClr>
                <a:srgbClr val="FF00FF"/>
              </a:buClr>
              <a:buSzPts val="2600"/>
              <a:buFont typeface="Times New Roman"/>
              <a:buChar char="★"/>
            </a:pPr>
            <a:r>
              <a:rPr lang="en" sz="2600" b="1" i="1" u="none">
                <a:solidFill>
                  <a:schemeClr val="dk1"/>
                </a:solidFill>
                <a:latin typeface="Times New Roman"/>
                <a:ea typeface="Times New Roman"/>
                <a:cs typeface="Times New Roman"/>
                <a:sym typeface="Times New Roman"/>
              </a:rPr>
              <a:t>Web documents &amp; various categories of web documents.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Google Shape;2010;p21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195</a:t>
            </a:fld>
            <a:endParaRPr/>
          </a:p>
        </p:txBody>
      </p:sp>
      <p:sp>
        <p:nvSpPr>
          <p:cNvPr id="2011" name="Google Shape;2011;p212"/>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12" name="Google Shape;2012;p212"/>
          <p:cNvSpPr txBox="1"/>
          <p:nvPr/>
        </p:nvSpPr>
        <p:spPr>
          <a:xfrm>
            <a:off x="228600" y="304800"/>
            <a:ext cx="4862400" cy="43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ARCHITECTURE</a:t>
            </a:r>
            <a:endParaRPr/>
          </a:p>
        </p:txBody>
      </p:sp>
      <p:sp>
        <p:nvSpPr>
          <p:cNvPr id="2013" name="Google Shape;2013;p212"/>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14" name="Google Shape;2014;p212"/>
          <p:cNvSpPr txBox="1"/>
          <p:nvPr/>
        </p:nvSpPr>
        <p:spPr>
          <a:xfrm>
            <a:off x="69850" y="1028700"/>
            <a:ext cx="8997900" cy="40470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The </a:t>
            </a:r>
            <a:r>
              <a:rPr lang="en" sz="2800" u="none">
                <a:solidFill>
                  <a:schemeClr val="hlink"/>
                </a:solidFill>
                <a:latin typeface="Times New Roman"/>
                <a:ea typeface="Times New Roman"/>
                <a:cs typeface="Times New Roman"/>
                <a:sym typeface="Times New Roman"/>
              </a:rPr>
              <a:t>WWW</a:t>
            </a:r>
            <a:r>
              <a:rPr lang="en" sz="2800" u="none">
                <a:solidFill>
                  <a:schemeClr val="dk1"/>
                </a:solidFill>
                <a:latin typeface="Times New Roman"/>
                <a:ea typeface="Times New Roman"/>
                <a:cs typeface="Times New Roman"/>
                <a:sym typeface="Times New Roman"/>
              </a:rPr>
              <a:t> today is a distributed client/server service, in which a client using a browser can access a service using a server. However, the service provided is distributed over many locations called sites.</a:t>
            </a:r>
            <a:endParaRPr sz="2800" u="none">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Client (Browser)</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Server</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Uniform Resource Locator</a:t>
            </a:r>
            <a:endParaRPr>
              <a:solidFill>
                <a:schemeClr val="dk1"/>
              </a:solidFill>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Cookies</a:t>
            </a:r>
            <a:endParaRPr>
              <a:solidFill>
                <a:schemeClr val="dk1"/>
              </a:solidFill>
            </a:endParaRPr>
          </a:p>
          <a:p>
            <a:pPr marL="0" marR="0" lvl="0" indent="0" algn="just" rtl="0">
              <a:lnSpc>
                <a:spcPct val="100000"/>
              </a:lnSpc>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21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196</a:t>
            </a:fld>
            <a:endParaRPr/>
          </a:p>
        </p:txBody>
      </p:sp>
      <p:cxnSp>
        <p:nvCxnSpPr>
          <p:cNvPr id="2020" name="Google Shape;2020;p213"/>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21" name="Google Shape;2021;p213"/>
          <p:cNvCxnSpPr/>
          <p:nvPr/>
        </p:nvCxnSpPr>
        <p:spPr>
          <a:xfrm>
            <a:off x="152400" y="579825"/>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22" name="Google Shape;2022;p213"/>
          <p:cNvSpPr txBox="1"/>
          <p:nvPr/>
        </p:nvSpPr>
        <p:spPr>
          <a:xfrm>
            <a:off x="146050" y="168625"/>
            <a:ext cx="25272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Architecture of WWW</a:t>
            </a:r>
            <a:endParaRPr/>
          </a:p>
        </p:txBody>
      </p:sp>
      <p:cxnSp>
        <p:nvCxnSpPr>
          <p:cNvPr id="2023" name="Google Shape;2023;p213"/>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24" name="Google Shape;2024;p213"/>
          <p:cNvPicPr preferRelativeResize="0"/>
          <p:nvPr/>
        </p:nvPicPr>
        <p:blipFill rotWithShape="1">
          <a:blip r:embed="rId3">
            <a:alphaModFix/>
          </a:blip>
          <a:srcRect/>
          <a:stretch/>
        </p:blipFill>
        <p:spPr>
          <a:xfrm>
            <a:off x="1074025" y="691025"/>
            <a:ext cx="6994777" cy="42043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21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197</a:t>
            </a:fld>
            <a:endParaRPr/>
          </a:p>
        </p:txBody>
      </p:sp>
      <p:cxnSp>
        <p:nvCxnSpPr>
          <p:cNvPr id="2030" name="Google Shape;2030;p21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31" name="Google Shape;2031;p21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32" name="Google Shape;2032;p214"/>
          <p:cNvSpPr txBox="1"/>
          <p:nvPr/>
        </p:nvSpPr>
        <p:spPr>
          <a:xfrm>
            <a:off x="304800" y="571500"/>
            <a:ext cx="106838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Browser</a:t>
            </a:r>
            <a:endParaRPr/>
          </a:p>
        </p:txBody>
      </p:sp>
      <p:cxnSp>
        <p:nvCxnSpPr>
          <p:cNvPr id="2033" name="Google Shape;2033;p21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34" name="Google Shape;2034;p214"/>
          <p:cNvPicPr preferRelativeResize="0"/>
          <p:nvPr/>
        </p:nvPicPr>
        <p:blipFill rotWithShape="1">
          <a:blip r:embed="rId3">
            <a:alphaModFix/>
          </a:blip>
          <a:srcRect/>
          <a:stretch/>
        </p:blipFill>
        <p:spPr>
          <a:xfrm>
            <a:off x="106346" y="1314450"/>
            <a:ext cx="8759232" cy="3123688"/>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1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198</a:t>
            </a:fld>
            <a:endParaRPr/>
          </a:p>
        </p:txBody>
      </p:sp>
      <p:cxnSp>
        <p:nvCxnSpPr>
          <p:cNvPr id="2040" name="Google Shape;2040;p215"/>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41" name="Google Shape;2041;p215"/>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42" name="Google Shape;2042;p215"/>
          <p:cNvSpPr txBox="1"/>
          <p:nvPr/>
        </p:nvSpPr>
        <p:spPr>
          <a:xfrm>
            <a:off x="304800" y="571500"/>
            <a:ext cx="698500"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URL</a:t>
            </a:r>
            <a:endParaRPr/>
          </a:p>
        </p:txBody>
      </p:sp>
      <p:cxnSp>
        <p:nvCxnSpPr>
          <p:cNvPr id="2043" name="Google Shape;2043;p21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44" name="Google Shape;2044;p215"/>
          <p:cNvPicPr preferRelativeResize="0"/>
          <p:nvPr/>
        </p:nvPicPr>
        <p:blipFill rotWithShape="1">
          <a:blip r:embed="rId3">
            <a:alphaModFix/>
          </a:blip>
          <a:srcRect/>
          <a:stretch/>
        </p:blipFill>
        <p:spPr>
          <a:xfrm>
            <a:off x="298450" y="2419350"/>
            <a:ext cx="8541344" cy="8333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21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199</a:t>
            </a:fld>
            <a:endParaRPr/>
          </a:p>
        </p:txBody>
      </p:sp>
      <p:sp>
        <p:nvSpPr>
          <p:cNvPr id="2050" name="Google Shape;2050;p216"/>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51" name="Google Shape;2051;p216"/>
          <p:cNvSpPr txBox="1"/>
          <p:nvPr/>
        </p:nvSpPr>
        <p:spPr>
          <a:xfrm>
            <a:off x="228600" y="304800"/>
            <a:ext cx="6017100" cy="43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a:solidFill>
                  <a:srgbClr val="FF00FF"/>
                </a:solidFill>
                <a:latin typeface="Times"/>
                <a:ea typeface="Times"/>
                <a:cs typeface="Times"/>
                <a:sym typeface="Times"/>
              </a:rPr>
              <a:t>*</a:t>
            </a:r>
            <a:r>
              <a:rPr lang="en" sz="3200" b="1" i="0" u="none">
                <a:solidFill>
                  <a:schemeClr val="dk1"/>
                </a:solidFill>
                <a:latin typeface="Times"/>
                <a:ea typeface="Times"/>
                <a:cs typeface="Times"/>
                <a:sym typeface="Times"/>
              </a:rPr>
              <a:t>WEB DOCUMENTS</a:t>
            </a:r>
            <a:endParaRPr/>
          </a:p>
        </p:txBody>
      </p:sp>
      <p:sp>
        <p:nvSpPr>
          <p:cNvPr id="2052" name="Google Shape;2052;p216"/>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53" name="Google Shape;2053;p216"/>
          <p:cNvSpPr txBox="1"/>
          <p:nvPr/>
        </p:nvSpPr>
        <p:spPr>
          <a:xfrm>
            <a:off x="152400" y="1143000"/>
            <a:ext cx="8229600" cy="13503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documents in the WWW can be grouped into </a:t>
            </a:r>
            <a:r>
              <a:rPr lang="en" sz="2800" b="1" i="1" u="none">
                <a:solidFill>
                  <a:srgbClr val="0000FF"/>
                </a:solidFill>
                <a:latin typeface="Times New Roman"/>
                <a:ea typeface="Times New Roman"/>
                <a:cs typeface="Times New Roman"/>
                <a:sym typeface="Times New Roman"/>
              </a:rPr>
              <a:t>three </a:t>
            </a:r>
            <a:r>
              <a:rPr lang="en" sz="2800" b="1" i="1" u="none">
                <a:solidFill>
                  <a:schemeClr val="dk1"/>
                </a:solidFill>
                <a:latin typeface="Times New Roman"/>
                <a:ea typeface="Times New Roman"/>
                <a:cs typeface="Times New Roman"/>
                <a:sym typeface="Times New Roman"/>
              </a:rPr>
              <a:t>broad categories: </a:t>
            </a:r>
            <a:r>
              <a:rPr lang="en" sz="2800" b="1" i="1" u="none">
                <a:solidFill>
                  <a:schemeClr val="hlink"/>
                </a:solidFill>
                <a:latin typeface="Times New Roman"/>
                <a:ea typeface="Times New Roman"/>
                <a:cs typeface="Times New Roman"/>
                <a:sym typeface="Times New Roman"/>
              </a:rPr>
              <a:t>static</a:t>
            </a:r>
            <a:r>
              <a:rPr lang="en" sz="2800" b="1" i="1" u="none">
                <a:solidFill>
                  <a:schemeClr val="dk1"/>
                </a:solidFill>
                <a:latin typeface="Times New Roman"/>
                <a:ea typeface="Times New Roman"/>
                <a:cs typeface="Times New Roman"/>
                <a:sym typeface="Times New Roman"/>
              </a:rPr>
              <a:t>, </a:t>
            </a:r>
            <a:r>
              <a:rPr lang="en" sz="2800" b="1" i="1" u="none">
                <a:solidFill>
                  <a:schemeClr val="hlink"/>
                </a:solidFill>
                <a:latin typeface="Times New Roman"/>
                <a:ea typeface="Times New Roman"/>
                <a:cs typeface="Times New Roman"/>
                <a:sym typeface="Times New Roman"/>
              </a:rPr>
              <a:t>dynamic</a:t>
            </a:r>
            <a:r>
              <a:rPr lang="en" sz="2800" b="1" i="1" u="none">
                <a:solidFill>
                  <a:schemeClr val="dk1"/>
                </a:solidFill>
                <a:latin typeface="Times New Roman"/>
                <a:ea typeface="Times New Roman"/>
                <a:cs typeface="Times New Roman"/>
                <a:sym typeface="Times New Roman"/>
              </a:rPr>
              <a:t>, and </a:t>
            </a:r>
            <a:r>
              <a:rPr lang="en" sz="2800" b="1" i="1" u="none">
                <a:solidFill>
                  <a:schemeClr val="hlink"/>
                </a:solidFill>
                <a:latin typeface="Times New Roman"/>
                <a:ea typeface="Times New Roman"/>
                <a:cs typeface="Times New Roman"/>
                <a:sym typeface="Times New Roman"/>
              </a:rPr>
              <a:t>active</a:t>
            </a:r>
            <a:r>
              <a:rPr lang="en" sz="2800" b="1" i="1" u="none">
                <a:solidFill>
                  <a:schemeClr val="dk1"/>
                </a:solidFill>
                <a:latin typeface="Times New Roman"/>
                <a:ea typeface="Times New Roman"/>
                <a:cs typeface="Times New Roman"/>
                <a:sym typeface="Times New Roman"/>
              </a:rPr>
              <a:t>. The category is based on the time at which the contents of the document are determined.</a:t>
            </a:r>
            <a:endParaRPr/>
          </a:p>
        </p:txBody>
      </p:sp>
      <p:sp>
        <p:nvSpPr>
          <p:cNvPr id="2054" name="Google Shape;2054;p216"/>
          <p:cNvSpPr txBox="1"/>
          <p:nvPr/>
        </p:nvSpPr>
        <p:spPr>
          <a:xfrm>
            <a:off x="152400" y="3509963"/>
            <a:ext cx="6705600" cy="8905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Static Documents</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Dynamic Documents</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Active Documents</a:t>
            </a:r>
            <a:endParaRPr/>
          </a:p>
        </p:txBody>
      </p:sp>
      <p:sp>
        <p:nvSpPr>
          <p:cNvPr id="2055" name="Google Shape;2055;p216"/>
          <p:cNvSpPr txBox="1"/>
          <p:nvPr/>
        </p:nvSpPr>
        <p:spPr>
          <a:xfrm>
            <a:off x="165100" y="3152775"/>
            <a:ext cx="4862512" cy="3893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8803B9-A59D-49A0-BADE-48EFC35FD74A}"/>
              </a:ext>
            </a:extLst>
          </p:cNvPr>
          <p:cNvSpPr/>
          <p:nvPr/>
        </p:nvSpPr>
        <p:spPr>
          <a:xfrm>
            <a:off x="276447" y="252301"/>
            <a:ext cx="8187069" cy="2409057"/>
          </a:xfrm>
          <a:prstGeom prst="rect">
            <a:avLst/>
          </a:prstGeom>
        </p:spPr>
        <p:txBody>
          <a:bodyPr wrap="square">
            <a:spAutoFit/>
          </a:bodyPr>
          <a:lstStyle/>
          <a:p>
            <a:pPr algn="just">
              <a:lnSpc>
                <a:spcPct val="115000"/>
              </a:lnSpc>
              <a:spcBef>
                <a:spcPts val="200"/>
              </a:spcBef>
            </a:pPr>
            <a:r>
              <a:rPr lang="en-IN" b="1" dirty="0">
                <a:latin typeface="Times New Roman" panose="02020603050405020304" pitchFamily="18" charset="0"/>
                <a:ea typeface="Times New Roman" panose="02020603050405020304" pitchFamily="18" charset="0"/>
                <a:cs typeface="Times New Roman" panose="02020603050405020304" pitchFamily="18" charset="0"/>
              </a:rPr>
              <a:t>Unit-3							Teaching Hours: 10</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R="62230" algn="just">
              <a:lnSpc>
                <a:spcPct val="115000"/>
              </a:lnSpc>
              <a:spcBef>
                <a:spcPts val="200"/>
              </a:spcBef>
            </a:pPr>
            <a:r>
              <a:rPr lang="en-IN" b="1" dirty="0">
                <a:latin typeface="Times New Roman" panose="02020603050405020304" pitchFamily="18" charset="0"/>
                <a:ea typeface="Book Antiqua" panose="02040602050305030304" pitchFamily="18" charset="0"/>
                <a:cs typeface="Times New Roman" panose="02020603050405020304" pitchFamily="18" charset="0"/>
              </a:rPr>
              <a:t>Data link</a:t>
            </a:r>
            <a:r>
              <a:rPr lang="en-IN" b="1" spc="5" dirty="0">
                <a:latin typeface="Times New Roman" panose="02020603050405020304" pitchFamily="18" charset="0"/>
                <a:ea typeface="Book Antiqua" panose="02040602050305030304" pitchFamily="18" charset="0"/>
                <a:cs typeface="Times New Roman" panose="02020603050405020304" pitchFamily="18" charset="0"/>
              </a:rPr>
              <a:t> </a:t>
            </a:r>
            <a:r>
              <a:rPr lang="en-IN" b="1" spc="-10" dirty="0">
                <a:latin typeface="Times New Roman" panose="02020603050405020304" pitchFamily="18" charset="0"/>
                <a:ea typeface="Book Antiqua" panose="02040602050305030304" pitchFamily="18" charset="0"/>
                <a:cs typeface="Times New Roman" panose="02020603050405020304" pitchFamily="18" charset="0"/>
              </a:rPr>
              <a:t>L</a:t>
            </a:r>
            <a:r>
              <a:rPr lang="en-IN" b="1" dirty="0">
                <a:latin typeface="Times New Roman" panose="02020603050405020304" pitchFamily="18" charset="0"/>
                <a:ea typeface="Book Antiqua" panose="02040602050305030304" pitchFamily="18" charset="0"/>
                <a:cs typeface="Times New Roman" panose="02020603050405020304" pitchFamily="18" charset="0"/>
              </a:rPr>
              <a:t>ayer                                                                              </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10</a:t>
            </a:r>
            <a:r>
              <a:rPr lang="en-IN" b="1" dirty="0">
                <a:latin typeface="Times New Roman" panose="02020603050405020304" pitchFamily="18" charset="0"/>
                <a:ea typeface="Book Antiqua" panose="02040602050305030304" pitchFamily="18" charset="0"/>
                <a:cs typeface="Times New Roman" panose="02020603050405020304" pitchFamily="18" charset="0"/>
              </a:rPr>
              <a:t> Error detection and correction:</a:t>
            </a:r>
            <a:r>
              <a:rPr lang="en-IN" dirty="0">
                <a:latin typeface="Times New Roman" panose="02020603050405020304" pitchFamily="18" charset="0"/>
                <a:ea typeface="Book Antiqua" panose="02040602050305030304" pitchFamily="18" charset="0"/>
                <a:cs typeface="Times New Roman" panose="02020603050405020304" pitchFamily="18" charset="0"/>
              </a:rPr>
              <a:t>  In</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roduc</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ion – Checksum.</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12</a:t>
            </a:r>
            <a:r>
              <a:rPr lang="en-IN" b="1" dirty="0">
                <a:latin typeface="Times New Roman" panose="02020603050405020304" pitchFamily="18" charset="0"/>
                <a:ea typeface="Book Antiqua" panose="02040602050305030304" pitchFamily="18" charset="0"/>
                <a:cs typeface="Times New Roman" panose="02020603050405020304" pitchFamily="18" charset="0"/>
              </a:rPr>
              <a:t> Multi</a:t>
            </a:r>
            <a:r>
              <a:rPr lang="en-IN" b="1" spc="-5" dirty="0">
                <a:latin typeface="Times New Roman" panose="02020603050405020304" pitchFamily="18" charset="0"/>
                <a:ea typeface="Book Antiqua" panose="02040602050305030304" pitchFamily="18" charset="0"/>
                <a:cs typeface="Times New Roman" panose="02020603050405020304" pitchFamily="18" charset="0"/>
              </a:rPr>
              <a:t>p</a:t>
            </a:r>
            <a:r>
              <a:rPr lang="en-IN" b="1" dirty="0">
                <a:latin typeface="Times New Roman" panose="02020603050405020304" pitchFamily="18" charset="0"/>
                <a:ea typeface="Book Antiqua" panose="02040602050305030304" pitchFamily="18" charset="0"/>
                <a:cs typeface="Times New Roman" panose="02020603050405020304" pitchFamily="18" charset="0"/>
              </a:rPr>
              <a:t>le Access:</a:t>
            </a:r>
            <a:r>
              <a:rPr lang="en-IN" dirty="0">
                <a:latin typeface="Times New Roman" panose="02020603050405020304" pitchFamily="18" charset="0"/>
                <a:ea typeface="Book Antiqua" panose="02040602050305030304" pitchFamily="18" charset="0"/>
                <a:cs typeface="Times New Roman" panose="02020603050405020304" pitchFamily="18" charset="0"/>
              </a:rPr>
              <a:t> Rand</a:t>
            </a:r>
            <a:r>
              <a:rPr lang="en-IN" spc="5" dirty="0">
                <a:latin typeface="Times New Roman" panose="02020603050405020304" pitchFamily="18" charset="0"/>
                <a:ea typeface="Book Antiqua" panose="02040602050305030304" pitchFamily="18" charset="0"/>
                <a:cs typeface="Times New Roman" panose="02020603050405020304" pitchFamily="18" charset="0"/>
              </a:rPr>
              <a:t>o</a:t>
            </a:r>
            <a:r>
              <a:rPr lang="en-IN" dirty="0">
                <a:latin typeface="Times New Roman" panose="02020603050405020304" pitchFamily="18" charset="0"/>
                <a:ea typeface="Book Antiqua" panose="02040602050305030304" pitchFamily="18" charset="0"/>
                <a:cs typeface="Times New Roman" panose="02020603050405020304" pitchFamily="18" charset="0"/>
              </a:rPr>
              <a:t>m access (</a:t>
            </a:r>
            <a:r>
              <a:rPr lang="en-IN" dirty="0">
                <a:latin typeface="Times New Roman" panose="02020603050405020304" pitchFamily="18" charset="0"/>
                <a:ea typeface="Times New Roman" panose="02020603050405020304" pitchFamily="18" charset="0"/>
                <a:cs typeface="Times New Roman" panose="02020603050405020304" pitchFamily="18" charset="0"/>
              </a:rPr>
              <a:t>ALOHA,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CSMA</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CSMA</a:t>
            </a:r>
            <a:r>
              <a:rPr lang="en-IN" dirty="0">
                <a:latin typeface="Times New Roman" panose="02020603050405020304" pitchFamily="18" charset="0"/>
                <a:ea typeface="Times New Roman" panose="02020603050405020304" pitchFamily="18" charset="0"/>
                <a:cs typeface="Times New Roman" panose="02020603050405020304" pitchFamily="18" charset="0"/>
              </a:rPr>
              <a:t>/CD and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CSMA</a:t>
            </a:r>
            <a:r>
              <a:rPr lang="en-IN" dirty="0">
                <a:latin typeface="Times New Roman" panose="02020603050405020304" pitchFamily="18" charset="0"/>
                <a:ea typeface="Times New Roman" panose="02020603050405020304" pitchFamily="18" charset="0"/>
                <a:cs typeface="Times New Roman" panose="02020603050405020304" pitchFamily="18" charset="0"/>
              </a:rPr>
              <a:t>/CA.</a:t>
            </a:r>
            <a:r>
              <a:rPr lang="en-IN" dirty="0">
                <a:latin typeface="Times New Roman" panose="02020603050405020304" pitchFamily="18" charset="0"/>
                <a:ea typeface="Book Antiqua" panose="02040602050305030304" pitchFamily="18" charset="0"/>
                <a:cs typeface="Times New Roman" panose="02020603050405020304" pitchFamily="18" charset="0"/>
              </a:rPr>
              <a:t>)– Controll</a:t>
            </a:r>
            <a:r>
              <a:rPr lang="en-IN" spc="-5" dirty="0">
                <a:latin typeface="Times New Roman" panose="02020603050405020304" pitchFamily="18" charset="0"/>
                <a:ea typeface="Book Antiqua" panose="02040602050305030304" pitchFamily="18" charset="0"/>
                <a:cs typeface="Times New Roman" panose="02020603050405020304" pitchFamily="18" charset="0"/>
              </a:rPr>
              <a:t>e</a:t>
            </a:r>
            <a:r>
              <a:rPr lang="en-IN" dirty="0">
                <a:latin typeface="Times New Roman" panose="02020603050405020304" pitchFamily="18" charset="0"/>
                <a:ea typeface="Book Antiqua" panose="02040602050305030304" pitchFamily="18" charset="0"/>
                <a:cs typeface="Times New Roman" panose="02020603050405020304" pitchFamily="18" charset="0"/>
              </a:rPr>
              <a:t>d</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Access:</a:t>
            </a:r>
            <a:r>
              <a:rPr lang="en-IN" spc="10" dirty="0">
                <a:latin typeface="Times New Roman" panose="02020603050405020304" pitchFamily="18" charset="0"/>
                <a:ea typeface="Book Antiqua" panose="02040602050305030304" pitchFamily="18" charset="0"/>
                <a:cs typeface="Times New Roman" panose="02020603050405020304" pitchFamily="18" charset="0"/>
              </a:rPr>
              <a:t> R</a:t>
            </a:r>
            <a:r>
              <a:rPr lang="en-IN" spc="-5" dirty="0">
                <a:latin typeface="Times New Roman" panose="02020603050405020304" pitchFamily="18" charset="0"/>
                <a:ea typeface="Book Antiqua" panose="02040602050305030304" pitchFamily="18" charset="0"/>
                <a:cs typeface="Times New Roman" panose="02020603050405020304" pitchFamily="18" charset="0"/>
              </a:rPr>
              <a:t>e</a:t>
            </a:r>
            <a:r>
              <a:rPr lang="en-IN" dirty="0">
                <a:latin typeface="Times New Roman" panose="02020603050405020304" pitchFamily="18" charset="0"/>
                <a:ea typeface="Book Antiqua" panose="02040602050305030304" pitchFamily="18" charset="0"/>
                <a:cs typeface="Times New Roman" panose="02020603050405020304" pitchFamily="18" charset="0"/>
              </a:rPr>
              <a:t>serva</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ion</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Polling – Token Passi</a:t>
            </a:r>
            <a:r>
              <a:rPr lang="en-IN" spc="-5" dirty="0">
                <a:latin typeface="Times New Roman" panose="02020603050405020304" pitchFamily="18" charset="0"/>
                <a:ea typeface="Book Antiqua" panose="02040602050305030304" pitchFamily="18" charset="0"/>
                <a:cs typeface="Times New Roman" panose="02020603050405020304" pitchFamily="18" charset="0"/>
              </a:rPr>
              <a:t>n</a:t>
            </a:r>
            <a:r>
              <a:rPr lang="en-IN" dirty="0">
                <a:latin typeface="Times New Roman" panose="02020603050405020304" pitchFamily="18" charset="0"/>
                <a:ea typeface="Book Antiqua" panose="02040602050305030304" pitchFamily="18" charset="0"/>
                <a:cs typeface="Times New Roman" panose="02020603050405020304" pitchFamily="18" charset="0"/>
              </a:rPr>
              <a:t>g. </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Channel</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zatio</a:t>
            </a:r>
            <a:r>
              <a:rPr lang="en-IN" spc="-5" dirty="0">
                <a:latin typeface="Times New Roman" panose="02020603050405020304" pitchFamily="18" charset="0"/>
                <a:ea typeface="Book Antiqua" panose="02040602050305030304" pitchFamily="18" charset="0"/>
                <a:cs typeface="Times New Roman" panose="02020603050405020304" pitchFamily="18" charset="0"/>
              </a:rPr>
              <a:t>n</a:t>
            </a:r>
            <a:r>
              <a:rPr lang="en-IN" dirty="0">
                <a:latin typeface="Times New Roman" panose="02020603050405020304" pitchFamily="18" charset="0"/>
                <a:ea typeface="Book Antiqua" panose="02040602050305030304" pitchFamily="18" charset="0"/>
                <a:cs typeface="Times New Roman" panose="02020603050405020304" pitchFamily="18" charset="0"/>
              </a:rPr>
              <a:t>: </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err="1">
                <a:latin typeface="Times New Roman" panose="02020603050405020304" pitchFamily="18" charset="0"/>
                <a:ea typeface="Book Antiqua" panose="02040602050305030304" pitchFamily="18" charset="0"/>
                <a:cs typeface="Times New Roman" panose="02020603050405020304" pitchFamily="18" charset="0"/>
              </a:rPr>
              <a:t>FDMA</a:t>
            </a:r>
            <a:r>
              <a:rPr lang="en-IN" dirty="0">
                <a:latin typeface="Times New Roman" panose="02020603050405020304" pitchFamily="18" charset="0"/>
                <a:ea typeface="Book Antiqua" panose="02040602050305030304" pitchFamily="18" charset="0"/>
                <a:cs typeface="Times New Roman" panose="02020603050405020304" pitchFamily="18" charset="0"/>
              </a:rPr>
              <a:t> </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TDMA.</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14</a:t>
            </a:r>
            <a:r>
              <a:rPr lang="en-IN" b="1" dirty="0">
                <a:latin typeface="Times New Roman" panose="02020603050405020304" pitchFamily="18" charset="0"/>
                <a:ea typeface="Book Antiqua" panose="02040602050305030304" pitchFamily="18" charset="0"/>
                <a:cs typeface="Times New Roman" panose="02020603050405020304" pitchFamily="18" charset="0"/>
              </a:rPr>
              <a:t> Wireless </a:t>
            </a:r>
            <a:r>
              <a:rPr lang="en-IN" b="1" dirty="0" err="1">
                <a:latin typeface="Times New Roman" panose="02020603050405020304" pitchFamily="18" charset="0"/>
                <a:ea typeface="Book Antiqua" panose="02040602050305030304" pitchFamily="18" charset="0"/>
                <a:cs typeface="Times New Roman" panose="02020603050405020304" pitchFamily="18" charset="0"/>
              </a:rPr>
              <a:t>Lans</a:t>
            </a:r>
            <a:r>
              <a:rPr lang="en-IN" b="1"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IE</a:t>
            </a:r>
            <a:r>
              <a:rPr lang="en-IN" spc="-5" dirty="0">
                <a:latin typeface="Times New Roman" panose="02020603050405020304" pitchFamily="18" charset="0"/>
                <a:ea typeface="Book Antiqua" panose="02040602050305030304" pitchFamily="18" charset="0"/>
                <a:cs typeface="Times New Roman" panose="02020603050405020304" pitchFamily="18" charset="0"/>
              </a:rPr>
              <a:t>E</a:t>
            </a:r>
            <a:r>
              <a:rPr lang="en-IN" dirty="0">
                <a:latin typeface="Times New Roman" panose="02020603050405020304" pitchFamily="18" charset="0"/>
                <a:ea typeface="Book Antiqua" panose="02040602050305030304" pitchFamily="18" charset="0"/>
                <a:cs typeface="Times New Roman" panose="02020603050405020304" pitchFamily="18" charset="0"/>
              </a:rPr>
              <a:t>E </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802.11 </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Arch</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te</a:t>
            </a:r>
            <a:r>
              <a:rPr lang="en-IN" spc="-5" dirty="0">
                <a:latin typeface="Times New Roman" panose="02020603050405020304" pitchFamily="18" charset="0"/>
                <a:ea typeface="Book Antiqua" panose="02040602050305030304" pitchFamily="18" charset="0"/>
                <a:cs typeface="Times New Roman" panose="02020603050405020304" pitchFamily="18" charset="0"/>
              </a:rPr>
              <a:t>c</a:t>
            </a:r>
            <a:r>
              <a:rPr lang="en-IN" dirty="0">
                <a:latin typeface="Times New Roman" panose="02020603050405020304" pitchFamily="18" charset="0"/>
                <a:ea typeface="Book Antiqua" panose="02040602050305030304" pitchFamily="18" charset="0"/>
                <a:cs typeface="Times New Roman" panose="02020603050405020304" pitchFamily="18" charset="0"/>
              </a:rPr>
              <a:t>ture</a:t>
            </a:r>
            <a:r>
              <a:rPr lang="en-IN" spc="5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6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MAC</a:t>
            </a:r>
            <a:r>
              <a:rPr lang="en-IN" spc="6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sub</a:t>
            </a:r>
            <a:r>
              <a:rPr lang="en-IN" spc="6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layer -</a:t>
            </a:r>
            <a:r>
              <a:rPr lang="en-IN" spc="6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Add</a:t>
            </a:r>
            <a:r>
              <a:rPr lang="en-IN" spc="-5" dirty="0">
                <a:latin typeface="Times New Roman" panose="02020603050405020304" pitchFamily="18" charset="0"/>
                <a:ea typeface="Book Antiqua" panose="02040602050305030304" pitchFamily="18" charset="0"/>
                <a:cs typeface="Times New Roman" panose="02020603050405020304" pitchFamily="18" charset="0"/>
              </a:rPr>
              <a:t>re</a:t>
            </a:r>
            <a:r>
              <a:rPr lang="en-IN" dirty="0">
                <a:latin typeface="Times New Roman" panose="02020603050405020304" pitchFamily="18" charset="0"/>
                <a:ea typeface="Book Antiqua" panose="02040602050305030304" pitchFamily="18" charset="0"/>
                <a:cs typeface="Times New Roman" panose="02020603050405020304" pitchFamily="18" charset="0"/>
              </a:rPr>
              <a:t>ssing</a:t>
            </a:r>
            <a:r>
              <a:rPr lang="en-IN" spc="60" dirty="0">
                <a:latin typeface="Times New Roman" panose="02020603050405020304" pitchFamily="18" charset="0"/>
                <a:ea typeface="Book Antiqua" panose="02040602050305030304" pitchFamily="18" charset="0"/>
                <a:cs typeface="Times New Roman" panose="02020603050405020304" pitchFamily="18" charset="0"/>
              </a:rPr>
              <a:t> M</a:t>
            </a:r>
            <a:r>
              <a:rPr lang="en-IN" dirty="0">
                <a:latin typeface="Times New Roman" panose="02020603050405020304" pitchFamily="18" charset="0"/>
                <a:ea typeface="Book Antiqua" panose="02040602050305030304" pitchFamily="18" charset="0"/>
                <a:cs typeface="Times New Roman" panose="02020603050405020304" pitchFamily="18" charset="0"/>
              </a:rPr>
              <a:t>echanism</a:t>
            </a:r>
            <a:r>
              <a:rPr lang="en-IN" spc="5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60" dirty="0">
                <a:latin typeface="Times New Roman" panose="02020603050405020304" pitchFamily="18" charset="0"/>
                <a:ea typeface="Book Antiqua" panose="02040602050305030304" pitchFamily="18" charset="0"/>
                <a:cs typeface="Times New Roman" panose="02020603050405020304" pitchFamily="18" charset="0"/>
              </a:rPr>
              <a:t> P</a:t>
            </a:r>
            <a:r>
              <a:rPr lang="en-IN" dirty="0">
                <a:latin typeface="Times New Roman" panose="02020603050405020304" pitchFamily="18" charset="0"/>
                <a:ea typeface="Book Antiqua" panose="02040602050305030304" pitchFamily="18" charset="0"/>
                <a:cs typeface="Times New Roman" panose="02020603050405020304" pitchFamily="18" charset="0"/>
              </a:rPr>
              <a:t>hy</a:t>
            </a:r>
            <a:r>
              <a:rPr lang="en-IN" spc="5" dirty="0">
                <a:latin typeface="Times New Roman" panose="02020603050405020304" pitchFamily="18" charset="0"/>
                <a:ea typeface="Book Antiqua" panose="02040602050305030304" pitchFamily="18" charset="0"/>
                <a:cs typeface="Times New Roman" panose="02020603050405020304" pitchFamily="18" charset="0"/>
              </a:rPr>
              <a:t>s</a:t>
            </a:r>
            <a:r>
              <a:rPr lang="en-IN" dirty="0">
                <a:latin typeface="Times New Roman" panose="02020603050405020304" pitchFamily="18" charset="0"/>
                <a:ea typeface="Book Antiqua" panose="02040602050305030304" pitchFamily="18" charset="0"/>
                <a:cs typeface="Times New Roman" panose="02020603050405020304" pitchFamily="18" charset="0"/>
              </a:rPr>
              <a:t>ical</a:t>
            </a:r>
            <a:r>
              <a:rPr lang="en-IN" spc="5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lay</a:t>
            </a:r>
            <a:r>
              <a:rPr lang="en-IN" spc="-5" dirty="0">
                <a:latin typeface="Times New Roman" panose="02020603050405020304" pitchFamily="18" charset="0"/>
                <a:ea typeface="Book Antiqua" panose="02040602050305030304" pitchFamily="18" charset="0"/>
                <a:cs typeface="Times New Roman" panose="02020603050405020304" pitchFamily="18" charset="0"/>
              </a:rPr>
              <a:t>e</a:t>
            </a:r>
            <a:r>
              <a:rPr lang="en-IN" dirty="0">
                <a:latin typeface="Times New Roman" panose="02020603050405020304" pitchFamily="18" charset="0"/>
                <a:ea typeface="Book Antiqua" panose="02040602050305030304" pitchFamily="18" charset="0"/>
                <a:cs typeface="Times New Roman" panose="02020603050405020304" pitchFamily="18" charset="0"/>
              </a:rPr>
              <a:t>r</a:t>
            </a:r>
            <a:r>
              <a:rPr lang="en-IN" spc="6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5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BLUETOOTH</a:t>
            </a:r>
            <a:r>
              <a:rPr lang="en-IN" spc="5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55" dirty="0">
                <a:latin typeface="Times New Roman" panose="02020603050405020304" pitchFamily="18" charset="0"/>
                <a:ea typeface="Book Antiqua" panose="02040602050305030304" pitchFamily="18" charset="0"/>
                <a:cs typeface="Times New Roman" panose="02020603050405020304" pitchFamily="18" charset="0"/>
              </a:rPr>
              <a:t> A</a:t>
            </a:r>
            <a:r>
              <a:rPr lang="en-IN" dirty="0">
                <a:latin typeface="Times New Roman" panose="02020603050405020304" pitchFamily="18" charset="0"/>
                <a:ea typeface="Book Antiqua" panose="02040602050305030304" pitchFamily="18" charset="0"/>
                <a:cs typeface="Times New Roman" panose="02020603050405020304" pitchFamily="18" charset="0"/>
              </a:rPr>
              <a:t>rch</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te</a:t>
            </a:r>
            <a:r>
              <a:rPr lang="en-IN" spc="-5" dirty="0">
                <a:latin typeface="Times New Roman" panose="02020603050405020304" pitchFamily="18" charset="0"/>
                <a:ea typeface="Book Antiqua" panose="02040602050305030304" pitchFamily="18" charset="0"/>
                <a:cs typeface="Times New Roman" panose="02020603050405020304" pitchFamily="18" charset="0"/>
              </a:rPr>
              <a:t>c</a:t>
            </a:r>
            <a:r>
              <a:rPr lang="en-IN" dirty="0">
                <a:latin typeface="Times New Roman" panose="02020603050405020304" pitchFamily="18" charset="0"/>
                <a:ea typeface="Book Antiqua" panose="02040602050305030304" pitchFamily="18" charset="0"/>
                <a:cs typeface="Times New Roman" panose="02020603050405020304" pitchFamily="18" charset="0"/>
              </a:rPr>
              <a:t>ture –</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Blueto</a:t>
            </a:r>
            <a:r>
              <a:rPr lang="en-IN" spc="-5" dirty="0">
                <a:latin typeface="Times New Roman" panose="02020603050405020304" pitchFamily="18" charset="0"/>
                <a:ea typeface="Book Antiqua" panose="02040602050305030304" pitchFamily="18" charset="0"/>
                <a:cs typeface="Times New Roman" panose="02020603050405020304" pitchFamily="18" charset="0"/>
              </a:rPr>
              <a:t>o</a:t>
            </a:r>
            <a:r>
              <a:rPr lang="en-IN" dirty="0">
                <a:latin typeface="Times New Roman" panose="02020603050405020304" pitchFamily="18" charset="0"/>
                <a:ea typeface="Book Antiqua" panose="02040602050305030304" pitchFamily="18" charset="0"/>
                <a:cs typeface="Times New Roman" panose="02020603050405020304" pitchFamily="18" charset="0"/>
              </a:rPr>
              <a:t>th</a:t>
            </a:r>
            <a:r>
              <a:rPr lang="en-IN" spc="2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lay</a:t>
            </a:r>
            <a:r>
              <a:rPr lang="en-IN" spc="-5" dirty="0">
                <a:latin typeface="Times New Roman" panose="02020603050405020304" pitchFamily="18" charset="0"/>
                <a:ea typeface="Book Antiqua" panose="02040602050305030304" pitchFamily="18" charset="0"/>
                <a:cs typeface="Times New Roman" panose="02020603050405020304" pitchFamily="18" charset="0"/>
              </a:rPr>
              <a:t>e</a:t>
            </a:r>
            <a:r>
              <a:rPr lang="en-IN" dirty="0">
                <a:latin typeface="Times New Roman" panose="02020603050405020304" pitchFamily="18" charset="0"/>
                <a:ea typeface="Book Antiqua" panose="02040602050305030304" pitchFamily="18" charset="0"/>
                <a:cs typeface="Times New Roman" panose="02020603050405020304" pitchFamily="18" charset="0"/>
              </a:rPr>
              <a:t>rs.</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15</a:t>
            </a:r>
            <a:r>
              <a:rPr lang="en-IN" b="1"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Calibri" panose="020F0502020204030204" pitchFamily="34" charset="0"/>
                <a:cs typeface="Times New Roman" panose="02020603050405020304" pitchFamily="18" charset="0"/>
              </a:rPr>
              <a:t>Connecting LANs, Backbone Networks, and Virtual LANs:</a:t>
            </a:r>
            <a:r>
              <a:rPr lang="en-IN" i="1"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C</a:t>
            </a:r>
            <a:r>
              <a:rPr lang="en-IN" spc="-5" dirty="0">
                <a:latin typeface="Times New Roman" panose="02020603050405020304" pitchFamily="18" charset="0"/>
                <a:ea typeface="Book Antiqua" panose="02040602050305030304" pitchFamily="18" charset="0"/>
                <a:cs typeface="Times New Roman" panose="02020603050405020304" pitchFamily="18" charset="0"/>
              </a:rPr>
              <a:t>O</a:t>
            </a:r>
            <a:r>
              <a:rPr lang="en-IN" dirty="0">
                <a:latin typeface="Times New Roman" panose="02020603050405020304" pitchFamily="18" charset="0"/>
                <a:ea typeface="Book Antiqua" panose="02040602050305030304" pitchFamily="18" charset="0"/>
                <a:cs typeface="Times New Roman" panose="02020603050405020304" pitchFamily="18" charset="0"/>
              </a:rPr>
              <a:t>NNECTING</a:t>
            </a:r>
            <a:r>
              <a:rPr lang="en-IN" spc="2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DEVICES</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210" dirty="0">
                <a:latin typeface="Times New Roman" panose="02020603050405020304" pitchFamily="18" charset="0"/>
                <a:ea typeface="Book Antiqua" panose="02040602050305030304" pitchFamily="18" charset="0"/>
                <a:cs typeface="Times New Roman" panose="02020603050405020304" pitchFamily="18" charset="0"/>
              </a:rPr>
              <a:t> H</a:t>
            </a:r>
            <a:r>
              <a:rPr lang="en-IN" dirty="0">
                <a:latin typeface="Times New Roman" panose="02020603050405020304" pitchFamily="18" charset="0"/>
                <a:ea typeface="Book Antiqua" panose="02040602050305030304" pitchFamily="18" charset="0"/>
                <a:cs typeface="Times New Roman" panose="02020603050405020304" pitchFamily="18" charset="0"/>
              </a:rPr>
              <a:t>u</a:t>
            </a:r>
            <a:r>
              <a:rPr lang="en-IN" spc="-5" dirty="0">
                <a:latin typeface="Times New Roman" panose="02020603050405020304" pitchFamily="18" charset="0"/>
                <a:ea typeface="Book Antiqua" panose="02040602050305030304" pitchFamily="18" charset="0"/>
                <a:cs typeface="Times New Roman" panose="02020603050405020304" pitchFamily="18" charset="0"/>
              </a:rPr>
              <a:t>b</a:t>
            </a:r>
            <a:r>
              <a:rPr lang="en-IN" dirty="0">
                <a:latin typeface="Times New Roman" panose="02020603050405020304" pitchFamily="18" charset="0"/>
                <a:ea typeface="Book Antiqua" panose="02040602050305030304" pitchFamily="18" charset="0"/>
                <a:cs typeface="Times New Roman" panose="02020603050405020304" pitchFamily="18" charset="0"/>
              </a:rPr>
              <a:t>s</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Re</a:t>
            </a:r>
            <a:r>
              <a:rPr lang="en-IN" spc="-5" dirty="0">
                <a:latin typeface="Times New Roman" panose="02020603050405020304" pitchFamily="18" charset="0"/>
                <a:ea typeface="Book Antiqua" panose="02040602050305030304" pitchFamily="18" charset="0"/>
                <a:cs typeface="Times New Roman" panose="02020603050405020304" pitchFamily="18" charset="0"/>
              </a:rPr>
              <a:t>p</a:t>
            </a:r>
            <a:r>
              <a:rPr lang="en-IN" dirty="0">
                <a:latin typeface="Times New Roman" panose="02020603050405020304" pitchFamily="18" charset="0"/>
                <a:ea typeface="Book Antiqua" panose="02040602050305030304" pitchFamily="18" charset="0"/>
                <a:cs typeface="Times New Roman" panose="02020603050405020304" pitchFamily="18" charset="0"/>
              </a:rPr>
              <a:t>ea</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e</a:t>
            </a:r>
            <a:r>
              <a:rPr lang="en-IN" spc="-5" dirty="0">
                <a:latin typeface="Times New Roman" panose="02020603050405020304" pitchFamily="18" charset="0"/>
                <a:ea typeface="Book Antiqua" panose="02040602050305030304" pitchFamily="18" charset="0"/>
                <a:cs typeface="Times New Roman" panose="02020603050405020304" pitchFamily="18" charset="0"/>
              </a:rPr>
              <a:t>r</a:t>
            </a:r>
            <a:r>
              <a:rPr lang="en-IN" dirty="0">
                <a:latin typeface="Times New Roman" panose="02020603050405020304" pitchFamily="18" charset="0"/>
                <a:ea typeface="Book Antiqua" panose="02040602050305030304" pitchFamily="18" charset="0"/>
                <a:cs typeface="Times New Roman" panose="02020603050405020304" pitchFamily="18" charset="0"/>
              </a:rPr>
              <a:t>s</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B</a:t>
            </a:r>
            <a:r>
              <a:rPr lang="en-IN" spc="-5" dirty="0">
                <a:latin typeface="Times New Roman" panose="02020603050405020304" pitchFamily="18" charset="0"/>
                <a:ea typeface="Book Antiqua" panose="02040602050305030304" pitchFamily="18" charset="0"/>
                <a:cs typeface="Times New Roman" panose="02020603050405020304" pitchFamily="18" charset="0"/>
              </a:rPr>
              <a:t>r</a:t>
            </a:r>
            <a:r>
              <a:rPr lang="en-IN" dirty="0">
                <a:latin typeface="Times New Roman" panose="02020603050405020304" pitchFamily="18" charset="0"/>
                <a:ea typeface="Book Antiqua" panose="02040602050305030304" pitchFamily="18" charset="0"/>
                <a:cs typeface="Times New Roman" panose="02020603050405020304" pitchFamily="18" charset="0"/>
              </a:rPr>
              <a:t>idges</a:t>
            </a:r>
            <a:r>
              <a:rPr lang="en-IN" spc="2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Swi</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ches</a:t>
            </a:r>
            <a:r>
              <a:rPr lang="en-IN" spc="2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Ro</a:t>
            </a:r>
            <a:r>
              <a:rPr lang="en-IN" spc="-5" dirty="0">
                <a:latin typeface="Times New Roman" panose="02020603050405020304" pitchFamily="18" charset="0"/>
                <a:ea typeface="Book Antiqua" panose="02040602050305030304" pitchFamily="18" charset="0"/>
                <a:cs typeface="Times New Roman" panose="02020603050405020304" pitchFamily="18" charset="0"/>
              </a:rPr>
              <a:t>u</a:t>
            </a:r>
            <a:r>
              <a:rPr lang="en-IN" dirty="0">
                <a:latin typeface="Times New Roman" panose="02020603050405020304" pitchFamily="18" charset="0"/>
                <a:ea typeface="Book Antiqua" panose="02040602050305030304" pitchFamily="18" charset="0"/>
                <a:cs typeface="Times New Roman" panose="02020603050405020304" pitchFamily="18" charset="0"/>
              </a:rPr>
              <a:t>ters</a:t>
            </a:r>
            <a:r>
              <a:rPr lang="en-IN" spc="2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Gateway.</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478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2" name="Google Shape;362;p5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3" name="Google Shape;363;p5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4" name="Google Shape;364;p5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5" name="Google Shape;365;p5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6" name="Google Shape;366;p5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67" name="Google Shape;367;p5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368" name="Google Shape;368;p53"/>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369" name="Google Shape;369;p53"/>
          <p:cNvCxnSpPr/>
          <p:nvPr/>
        </p:nvCxnSpPr>
        <p:spPr>
          <a:xfrm>
            <a:off x="458787" y="36195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370" name="Google Shape;370;p53"/>
          <p:cNvSpPr txBox="1"/>
          <p:nvPr/>
        </p:nvSpPr>
        <p:spPr>
          <a:xfrm>
            <a:off x="495300" y="2069298"/>
            <a:ext cx="8077200" cy="1463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minimum Hamming distance is the smallest Hamming distance between</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 all possible pairs in a set of words.</a:t>
            </a:r>
            <a:endParaRPr/>
          </a:p>
        </p:txBody>
      </p:sp>
      <p:grpSp>
        <p:nvGrpSpPr>
          <p:cNvPr id="371" name="Google Shape;371;p53"/>
          <p:cNvGrpSpPr/>
          <p:nvPr/>
        </p:nvGrpSpPr>
        <p:grpSpPr>
          <a:xfrm>
            <a:off x="533400" y="1518046"/>
            <a:ext cx="1143000" cy="425053"/>
            <a:chOff x="1200" y="1248"/>
            <a:chExt cx="720" cy="357"/>
          </a:xfrm>
        </p:grpSpPr>
        <p:pic>
          <p:nvPicPr>
            <p:cNvPr id="372" name="Google Shape;372;p5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373" name="Google Shape;373;p5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21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200</a:t>
            </a:fld>
            <a:endParaRPr/>
          </a:p>
        </p:txBody>
      </p:sp>
      <p:cxnSp>
        <p:nvCxnSpPr>
          <p:cNvPr id="2061" name="Google Shape;2061;p217"/>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62" name="Google Shape;2062;p217"/>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63" name="Google Shape;2063;p217"/>
          <p:cNvSpPr txBox="1"/>
          <p:nvPr/>
        </p:nvSpPr>
        <p:spPr>
          <a:xfrm>
            <a:off x="304800" y="571500"/>
            <a:ext cx="188436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Static document</a:t>
            </a:r>
            <a:endParaRPr/>
          </a:p>
        </p:txBody>
      </p:sp>
      <p:cxnSp>
        <p:nvCxnSpPr>
          <p:cNvPr id="2064" name="Google Shape;2064;p217"/>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65" name="Google Shape;2065;p217"/>
          <p:cNvPicPr preferRelativeResize="0"/>
          <p:nvPr/>
        </p:nvPicPr>
        <p:blipFill rotWithShape="1">
          <a:blip r:embed="rId3">
            <a:alphaModFix/>
          </a:blip>
          <a:srcRect/>
          <a:stretch/>
        </p:blipFill>
        <p:spPr>
          <a:xfrm>
            <a:off x="1841967" y="1028704"/>
            <a:ext cx="5545167" cy="362902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1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201</a:t>
            </a:fld>
            <a:endParaRPr/>
          </a:p>
        </p:txBody>
      </p:sp>
      <p:cxnSp>
        <p:nvCxnSpPr>
          <p:cNvPr id="2071" name="Google Shape;2071;p21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72" name="Google Shape;2072;p21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73" name="Google Shape;2073;p218"/>
          <p:cNvSpPr txBox="1"/>
          <p:nvPr/>
        </p:nvSpPr>
        <p:spPr>
          <a:xfrm>
            <a:off x="304800" y="571500"/>
            <a:ext cx="161448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Boldface tags</a:t>
            </a:r>
            <a:endParaRPr/>
          </a:p>
        </p:txBody>
      </p:sp>
      <p:cxnSp>
        <p:nvCxnSpPr>
          <p:cNvPr id="2074" name="Google Shape;2074;p21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75" name="Google Shape;2075;p218"/>
          <p:cNvPicPr preferRelativeResize="0"/>
          <p:nvPr/>
        </p:nvPicPr>
        <p:blipFill rotWithShape="1">
          <a:blip r:embed="rId3">
            <a:alphaModFix/>
          </a:blip>
          <a:srcRect/>
          <a:stretch/>
        </p:blipFill>
        <p:spPr>
          <a:xfrm>
            <a:off x="222250" y="2206038"/>
            <a:ext cx="8611238" cy="12743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21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202</a:t>
            </a:fld>
            <a:endParaRPr/>
          </a:p>
        </p:txBody>
      </p:sp>
      <p:cxnSp>
        <p:nvCxnSpPr>
          <p:cNvPr id="2081" name="Google Shape;2081;p219"/>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82" name="Google Shape;2082;p219"/>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83" name="Google Shape;2083;p219"/>
          <p:cNvSpPr txBox="1"/>
          <p:nvPr/>
        </p:nvSpPr>
        <p:spPr>
          <a:xfrm>
            <a:off x="304800" y="571500"/>
            <a:ext cx="25479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Effect of boldface tags</a:t>
            </a:r>
            <a:endParaRPr/>
          </a:p>
        </p:txBody>
      </p:sp>
      <p:cxnSp>
        <p:nvCxnSpPr>
          <p:cNvPr id="2084" name="Google Shape;2084;p21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85" name="Google Shape;2085;p219"/>
          <p:cNvPicPr preferRelativeResize="0"/>
          <p:nvPr/>
        </p:nvPicPr>
        <p:blipFill rotWithShape="1">
          <a:blip r:embed="rId3">
            <a:alphaModFix/>
          </a:blip>
          <a:srcRect/>
          <a:stretch/>
        </p:blipFill>
        <p:spPr>
          <a:xfrm>
            <a:off x="206375" y="2245528"/>
            <a:ext cx="8763000" cy="1212588"/>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22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203</a:t>
            </a:fld>
            <a:endParaRPr/>
          </a:p>
        </p:txBody>
      </p:sp>
      <p:cxnSp>
        <p:nvCxnSpPr>
          <p:cNvPr id="2091" name="Google Shape;2091;p220"/>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092" name="Google Shape;2092;p220"/>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093" name="Google Shape;2093;p220"/>
          <p:cNvSpPr txBox="1"/>
          <p:nvPr/>
        </p:nvSpPr>
        <p:spPr>
          <a:xfrm>
            <a:off x="304800" y="571500"/>
            <a:ext cx="304006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Beginning and ending tags</a:t>
            </a:r>
            <a:endParaRPr/>
          </a:p>
        </p:txBody>
      </p:sp>
      <p:cxnSp>
        <p:nvCxnSpPr>
          <p:cNvPr id="2094" name="Google Shape;2094;p220"/>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095" name="Google Shape;2095;p220"/>
          <p:cNvPicPr preferRelativeResize="0"/>
          <p:nvPr/>
        </p:nvPicPr>
        <p:blipFill rotWithShape="1">
          <a:blip r:embed="rId3">
            <a:alphaModFix/>
          </a:blip>
          <a:srcRect/>
          <a:stretch/>
        </p:blipFill>
        <p:spPr>
          <a:xfrm>
            <a:off x="160317" y="1384702"/>
            <a:ext cx="8831580" cy="27396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22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204</a:t>
            </a:fld>
            <a:endParaRPr/>
          </a:p>
        </p:txBody>
      </p:sp>
      <p:cxnSp>
        <p:nvCxnSpPr>
          <p:cNvPr id="2101" name="Google Shape;2101;p221"/>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02" name="Google Shape;2102;p221"/>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03" name="Google Shape;2103;p221"/>
          <p:cNvSpPr txBox="1"/>
          <p:nvPr/>
        </p:nvSpPr>
        <p:spPr>
          <a:xfrm>
            <a:off x="304800" y="571500"/>
            <a:ext cx="3409950"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Dynamic document using CGI</a:t>
            </a:r>
            <a:endParaRPr/>
          </a:p>
        </p:txBody>
      </p:sp>
      <p:cxnSp>
        <p:nvCxnSpPr>
          <p:cNvPr id="2104" name="Google Shape;2104;p221"/>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05" name="Google Shape;2105;p221"/>
          <p:cNvPicPr preferRelativeResize="0"/>
          <p:nvPr/>
        </p:nvPicPr>
        <p:blipFill rotWithShape="1">
          <a:blip r:embed="rId3">
            <a:alphaModFix/>
          </a:blip>
          <a:srcRect/>
          <a:stretch/>
        </p:blipFill>
        <p:spPr>
          <a:xfrm>
            <a:off x="1555475" y="1108346"/>
            <a:ext cx="5970232" cy="354937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2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205</a:t>
            </a:fld>
            <a:endParaRPr/>
          </a:p>
        </p:txBody>
      </p:sp>
      <p:cxnSp>
        <p:nvCxnSpPr>
          <p:cNvPr id="2111" name="Google Shape;2111;p222"/>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12" name="Google Shape;2112;p222"/>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13" name="Google Shape;2113;p222"/>
          <p:cNvSpPr txBox="1"/>
          <p:nvPr/>
        </p:nvSpPr>
        <p:spPr>
          <a:xfrm>
            <a:off x="304800" y="571500"/>
            <a:ext cx="467836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Dynamic document using server-site script</a:t>
            </a:r>
            <a:endParaRPr/>
          </a:p>
        </p:txBody>
      </p:sp>
      <p:cxnSp>
        <p:nvCxnSpPr>
          <p:cNvPr id="2114" name="Google Shape;2114;p222"/>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15" name="Google Shape;2115;p222"/>
          <p:cNvPicPr preferRelativeResize="0"/>
          <p:nvPr/>
        </p:nvPicPr>
        <p:blipFill rotWithShape="1">
          <a:blip r:embed="rId3">
            <a:alphaModFix/>
          </a:blip>
          <a:srcRect/>
          <a:stretch/>
        </p:blipFill>
        <p:spPr>
          <a:xfrm>
            <a:off x="685799" y="1113661"/>
            <a:ext cx="7810124" cy="3544063"/>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22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206</a:t>
            </a:fld>
            <a:endParaRPr/>
          </a:p>
        </p:txBody>
      </p:sp>
      <p:sp>
        <p:nvSpPr>
          <p:cNvPr id="2121" name="Google Shape;2121;p22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2" name="Google Shape;2122;p22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3" name="Google Shape;2123;p22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4" name="Google Shape;2124;p22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5" name="Google Shape;2125;p22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6" name="Google Shape;2126;p22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27" name="Google Shape;2127;p22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128" name="Google Shape;2128;p223"/>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129" name="Google Shape;2129;p223"/>
          <p:cNvCxnSpPr/>
          <p:nvPr/>
        </p:nvCxnSpPr>
        <p:spPr>
          <a:xfrm>
            <a:off x="458787" y="36957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130" name="Google Shape;2130;p223"/>
          <p:cNvSpPr txBox="1"/>
          <p:nvPr/>
        </p:nvSpPr>
        <p:spPr>
          <a:xfrm>
            <a:off x="495300" y="2069298"/>
            <a:ext cx="8077200" cy="15504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Dynamic documents are sometimes referred to as server-site dynamic documents.</a:t>
            </a:r>
            <a:endParaRPr/>
          </a:p>
        </p:txBody>
      </p:sp>
      <p:grpSp>
        <p:nvGrpSpPr>
          <p:cNvPr id="2131" name="Google Shape;2131;p223"/>
          <p:cNvGrpSpPr/>
          <p:nvPr/>
        </p:nvGrpSpPr>
        <p:grpSpPr>
          <a:xfrm>
            <a:off x="457200" y="1485900"/>
            <a:ext cx="1143000" cy="425053"/>
            <a:chOff x="1200" y="1248"/>
            <a:chExt cx="720" cy="357"/>
          </a:xfrm>
        </p:grpSpPr>
        <p:pic>
          <p:nvPicPr>
            <p:cNvPr id="2132" name="Google Shape;2132;p22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133" name="Google Shape;2133;p22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22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207</a:t>
            </a:fld>
            <a:endParaRPr/>
          </a:p>
        </p:txBody>
      </p:sp>
      <p:cxnSp>
        <p:nvCxnSpPr>
          <p:cNvPr id="2139" name="Google Shape;2139;p224"/>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40" name="Google Shape;2140;p224"/>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41" name="Google Shape;2141;p224"/>
          <p:cNvSpPr txBox="1"/>
          <p:nvPr/>
        </p:nvSpPr>
        <p:spPr>
          <a:xfrm>
            <a:off x="304800" y="571500"/>
            <a:ext cx="38560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Active document using Java applet</a:t>
            </a:r>
            <a:endParaRPr/>
          </a:p>
        </p:txBody>
      </p:sp>
      <p:cxnSp>
        <p:nvCxnSpPr>
          <p:cNvPr id="2142" name="Google Shape;2142;p22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43" name="Google Shape;2143;p224"/>
          <p:cNvPicPr preferRelativeResize="0"/>
          <p:nvPr/>
        </p:nvPicPr>
        <p:blipFill rotWithShape="1">
          <a:blip r:embed="rId3">
            <a:alphaModFix/>
          </a:blip>
          <a:srcRect/>
          <a:stretch/>
        </p:blipFill>
        <p:spPr>
          <a:xfrm>
            <a:off x="1397401" y="1028700"/>
            <a:ext cx="6334796" cy="36290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22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208</a:t>
            </a:fld>
            <a:endParaRPr/>
          </a:p>
        </p:txBody>
      </p:sp>
      <p:cxnSp>
        <p:nvCxnSpPr>
          <p:cNvPr id="2149" name="Google Shape;2149;p225"/>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50" name="Google Shape;2150;p225"/>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51" name="Google Shape;2151;p225"/>
          <p:cNvSpPr txBox="1"/>
          <p:nvPr/>
        </p:nvSpPr>
        <p:spPr>
          <a:xfrm>
            <a:off x="304800" y="571500"/>
            <a:ext cx="4321175"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Active document using client-site script</a:t>
            </a:r>
            <a:endParaRPr/>
          </a:p>
        </p:txBody>
      </p:sp>
      <p:cxnSp>
        <p:nvCxnSpPr>
          <p:cNvPr id="2152" name="Google Shape;2152;p22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53" name="Google Shape;2153;p225"/>
          <p:cNvPicPr preferRelativeResize="0"/>
          <p:nvPr/>
        </p:nvPicPr>
        <p:blipFill rotWithShape="1">
          <a:blip r:embed="rId3">
            <a:alphaModFix/>
          </a:blip>
          <a:srcRect/>
          <a:stretch/>
        </p:blipFill>
        <p:spPr>
          <a:xfrm>
            <a:off x="1259449" y="1093553"/>
            <a:ext cx="6661396" cy="356417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22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209</a:t>
            </a:fld>
            <a:endParaRPr/>
          </a:p>
        </p:txBody>
      </p:sp>
      <p:sp>
        <p:nvSpPr>
          <p:cNvPr id="2159" name="Google Shape;2159;p226"/>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0" name="Google Shape;2160;p226"/>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1" name="Google Shape;2161;p226"/>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2" name="Google Shape;2162;p226"/>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3" name="Google Shape;2163;p226"/>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4" name="Google Shape;2164;p226"/>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5" name="Google Shape;2165;p226"/>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166" name="Google Shape;2166;p226"/>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167" name="Google Shape;2167;p226"/>
          <p:cNvCxnSpPr/>
          <p:nvPr/>
        </p:nvCxnSpPr>
        <p:spPr>
          <a:xfrm>
            <a:off x="458787" y="37719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168" name="Google Shape;2168;p226"/>
          <p:cNvSpPr txBox="1"/>
          <p:nvPr/>
        </p:nvSpPr>
        <p:spPr>
          <a:xfrm>
            <a:off x="495300" y="2069298"/>
            <a:ext cx="8077200" cy="1628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Active documents are sometimes referred to as client-site dynamic documents.</a:t>
            </a:r>
            <a:endParaRPr/>
          </a:p>
        </p:txBody>
      </p:sp>
      <p:grpSp>
        <p:nvGrpSpPr>
          <p:cNvPr id="2169" name="Google Shape;2169;p226"/>
          <p:cNvGrpSpPr/>
          <p:nvPr/>
        </p:nvGrpSpPr>
        <p:grpSpPr>
          <a:xfrm>
            <a:off x="457200" y="1485900"/>
            <a:ext cx="1143000" cy="425053"/>
            <a:chOff x="1200" y="1248"/>
            <a:chExt cx="720" cy="357"/>
          </a:xfrm>
        </p:grpSpPr>
        <p:pic>
          <p:nvPicPr>
            <p:cNvPr id="2170" name="Google Shape;2170;p226"/>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171" name="Google Shape;2171;p226"/>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79" name="Google Shape;379;p54"/>
          <p:cNvSpPr txBox="1"/>
          <p:nvPr/>
        </p:nvSpPr>
        <p:spPr>
          <a:xfrm>
            <a:off x="228600" y="304800"/>
            <a:ext cx="3627437"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CHECKSUM</a:t>
            </a:r>
            <a:endParaRPr/>
          </a:p>
        </p:txBody>
      </p:sp>
      <p:sp>
        <p:nvSpPr>
          <p:cNvPr id="380" name="Google Shape;380;p54"/>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81" name="Google Shape;381;p54"/>
          <p:cNvSpPr txBox="1"/>
          <p:nvPr/>
        </p:nvSpPr>
        <p:spPr>
          <a:xfrm>
            <a:off x="152400" y="1066800"/>
            <a:ext cx="8884200" cy="20775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u="none">
                <a:solidFill>
                  <a:schemeClr val="dk1"/>
                </a:solidFill>
                <a:latin typeface="Times New Roman"/>
                <a:ea typeface="Times New Roman"/>
                <a:cs typeface="Times New Roman"/>
                <a:sym typeface="Times New Roman"/>
              </a:rPr>
              <a:t>The last error detection method </a:t>
            </a:r>
            <a:r>
              <a:rPr lang="en" sz="2800" b="1">
                <a:solidFill>
                  <a:schemeClr val="dk1"/>
                </a:solidFill>
                <a:latin typeface="Times New Roman"/>
                <a:ea typeface="Times New Roman"/>
                <a:cs typeface="Times New Roman"/>
                <a:sym typeface="Times New Roman"/>
              </a:rPr>
              <a:t>d</a:t>
            </a:r>
            <a:r>
              <a:rPr lang="en" sz="2800" b="1" u="none">
                <a:solidFill>
                  <a:schemeClr val="dk1"/>
                </a:solidFill>
                <a:latin typeface="Times New Roman"/>
                <a:ea typeface="Times New Roman"/>
                <a:cs typeface="Times New Roman"/>
                <a:sym typeface="Times New Roman"/>
              </a:rPr>
              <a:t>iscussed here is called the checksum. The checksum is used in the Internet by several protocols although not at the data link layer.</a:t>
            </a:r>
            <a:endParaRPr/>
          </a:p>
        </p:txBody>
      </p:sp>
      <p:sp>
        <p:nvSpPr>
          <p:cNvPr id="382" name="Google Shape;382;p54"/>
          <p:cNvSpPr txBox="1"/>
          <p:nvPr/>
        </p:nvSpPr>
        <p:spPr>
          <a:xfrm>
            <a:off x="152400" y="3509963"/>
            <a:ext cx="6705600" cy="8905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Idea</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One’s Complement</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Internet Checksum</a:t>
            </a:r>
            <a:endParaRPr/>
          </a:p>
        </p:txBody>
      </p:sp>
      <p:sp>
        <p:nvSpPr>
          <p:cNvPr id="383" name="Google Shape;383;p54"/>
          <p:cNvSpPr txBox="1"/>
          <p:nvPr/>
        </p:nvSpPr>
        <p:spPr>
          <a:xfrm>
            <a:off x="228600" y="2896700"/>
            <a:ext cx="6705600" cy="38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22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210</a:t>
            </a:fld>
            <a:endParaRPr/>
          </a:p>
        </p:txBody>
      </p:sp>
      <p:sp>
        <p:nvSpPr>
          <p:cNvPr id="2177" name="Google Shape;2177;p227"/>
          <p:cNvSpPr txBox="1"/>
          <p:nvPr/>
        </p:nvSpPr>
        <p:spPr>
          <a:xfrm>
            <a:off x="114300" y="85650"/>
            <a:ext cx="89754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78" name="Google Shape;2178;p227"/>
          <p:cNvSpPr txBox="1"/>
          <p:nvPr/>
        </p:nvSpPr>
        <p:spPr>
          <a:xfrm>
            <a:off x="228600" y="304800"/>
            <a:ext cx="1675200" cy="43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a:solidFill>
                  <a:srgbClr val="FF00FF"/>
                </a:solidFill>
                <a:latin typeface="Times"/>
                <a:ea typeface="Times"/>
                <a:cs typeface="Times"/>
                <a:sym typeface="Times"/>
              </a:rPr>
              <a:t>*</a:t>
            </a:r>
            <a:r>
              <a:rPr lang="en" sz="3200" b="1" i="0" u="none">
                <a:solidFill>
                  <a:schemeClr val="dk1"/>
                </a:solidFill>
                <a:latin typeface="Times"/>
                <a:ea typeface="Times"/>
                <a:cs typeface="Times"/>
                <a:sym typeface="Times"/>
              </a:rPr>
              <a:t>HTTP</a:t>
            </a:r>
            <a:endParaRPr/>
          </a:p>
        </p:txBody>
      </p:sp>
      <p:sp>
        <p:nvSpPr>
          <p:cNvPr id="2179" name="Google Shape;2179;p227"/>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80" name="Google Shape;2180;p227"/>
          <p:cNvSpPr txBox="1"/>
          <p:nvPr/>
        </p:nvSpPr>
        <p:spPr>
          <a:xfrm>
            <a:off x="152400" y="1085850"/>
            <a:ext cx="8899200" cy="20670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3200" u="none">
                <a:solidFill>
                  <a:schemeClr val="dk1"/>
                </a:solidFill>
                <a:latin typeface="Times New Roman"/>
                <a:ea typeface="Times New Roman"/>
                <a:cs typeface="Times New Roman"/>
                <a:sym typeface="Times New Roman"/>
              </a:rPr>
              <a:t>The </a:t>
            </a:r>
            <a:r>
              <a:rPr lang="en" sz="3200" u="sng">
                <a:solidFill>
                  <a:schemeClr val="dk1"/>
                </a:solidFill>
                <a:latin typeface="Times New Roman"/>
                <a:ea typeface="Times New Roman"/>
                <a:cs typeface="Times New Roman"/>
                <a:sym typeface="Times New Roman"/>
              </a:rPr>
              <a:t>Hyper</a:t>
            </a:r>
            <a:r>
              <a:rPr lang="en" sz="3200" b="1" u="sng">
                <a:solidFill>
                  <a:schemeClr val="dk1"/>
                </a:solidFill>
                <a:latin typeface="Times New Roman"/>
                <a:ea typeface="Times New Roman"/>
                <a:cs typeface="Times New Roman"/>
                <a:sym typeface="Times New Roman"/>
              </a:rPr>
              <a:t>t</a:t>
            </a:r>
            <a:r>
              <a:rPr lang="en" sz="3200" u="sng">
                <a:solidFill>
                  <a:schemeClr val="dk1"/>
                </a:solidFill>
                <a:latin typeface="Times New Roman"/>
                <a:ea typeface="Times New Roman"/>
                <a:cs typeface="Times New Roman"/>
                <a:sym typeface="Times New Roman"/>
              </a:rPr>
              <a:t>ext Transfer Protocol </a:t>
            </a:r>
            <a:r>
              <a:rPr lang="en" sz="3200" u="none">
                <a:solidFill>
                  <a:schemeClr val="dk1"/>
                </a:solidFill>
                <a:latin typeface="Times New Roman"/>
                <a:ea typeface="Times New Roman"/>
                <a:cs typeface="Times New Roman"/>
                <a:sym typeface="Times New Roman"/>
              </a:rPr>
              <a:t>(HTTP) is a protocol used mainly to access data on the World Wide Web. HTTP functions as a combination of FTP and SMTP. </a:t>
            </a:r>
            <a:endParaRPr sz="1800"/>
          </a:p>
        </p:txBody>
      </p:sp>
      <p:sp>
        <p:nvSpPr>
          <p:cNvPr id="2181" name="Google Shape;2181;p227"/>
          <p:cNvSpPr txBox="1"/>
          <p:nvPr/>
        </p:nvSpPr>
        <p:spPr>
          <a:xfrm>
            <a:off x="152400" y="3509963"/>
            <a:ext cx="6705600" cy="6167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HTTP Transaction</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Persistent Versus Nonpersistent Connection</a:t>
            </a:r>
            <a:endParaRPr/>
          </a:p>
        </p:txBody>
      </p:sp>
      <p:sp>
        <p:nvSpPr>
          <p:cNvPr id="2182" name="Google Shape;2182;p227"/>
          <p:cNvSpPr txBox="1"/>
          <p:nvPr/>
        </p:nvSpPr>
        <p:spPr>
          <a:xfrm>
            <a:off x="165100" y="3152775"/>
            <a:ext cx="4862512" cy="3893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2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211</a:t>
            </a:fld>
            <a:endParaRPr/>
          </a:p>
        </p:txBody>
      </p:sp>
      <p:cxnSp>
        <p:nvCxnSpPr>
          <p:cNvPr id="2188" name="Google Shape;2188;p22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89" name="Google Shape;2189;p22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90" name="Google Shape;2190;p228"/>
          <p:cNvSpPr txBox="1"/>
          <p:nvPr/>
        </p:nvSpPr>
        <p:spPr>
          <a:xfrm>
            <a:off x="304800" y="571500"/>
            <a:ext cx="21034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HTTP transaction</a:t>
            </a:r>
            <a:endParaRPr/>
          </a:p>
        </p:txBody>
      </p:sp>
      <p:cxnSp>
        <p:nvCxnSpPr>
          <p:cNvPr id="2191" name="Google Shape;2191;p22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92" name="Google Shape;2192;p228"/>
          <p:cNvPicPr preferRelativeResize="0"/>
          <p:nvPr/>
        </p:nvPicPr>
        <p:blipFill rotWithShape="1">
          <a:blip r:embed="rId3">
            <a:alphaModFix/>
          </a:blip>
          <a:srcRect/>
          <a:stretch/>
        </p:blipFill>
        <p:spPr>
          <a:xfrm>
            <a:off x="441975" y="1123400"/>
            <a:ext cx="8209301" cy="338192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22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212</a:t>
            </a:fld>
            <a:endParaRPr/>
          </a:p>
        </p:txBody>
      </p:sp>
      <p:cxnSp>
        <p:nvCxnSpPr>
          <p:cNvPr id="2198" name="Google Shape;2198;p229"/>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99" name="Google Shape;2199;p229"/>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00" name="Google Shape;2200;p229"/>
          <p:cNvSpPr txBox="1"/>
          <p:nvPr/>
        </p:nvSpPr>
        <p:spPr>
          <a:xfrm>
            <a:off x="304800" y="571500"/>
            <a:ext cx="352266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Request and response messages</a:t>
            </a:r>
            <a:endParaRPr/>
          </a:p>
        </p:txBody>
      </p:sp>
      <p:cxnSp>
        <p:nvCxnSpPr>
          <p:cNvPr id="2201" name="Google Shape;2201;p22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02" name="Google Shape;2202;p229"/>
          <p:cNvPicPr preferRelativeResize="0"/>
          <p:nvPr/>
        </p:nvPicPr>
        <p:blipFill rotWithShape="1">
          <a:blip r:embed="rId3">
            <a:alphaModFix/>
          </a:blip>
          <a:srcRect/>
          <a:stretch/>
        </p:blipFill>
        <p:spPr>
          <a:xfrm>
            <a:off x="1297144" y="1126800"/>
            <a:ext cx="6582508" cy="33938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3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27.</a:t>
            </a:r>
            <a:fld id="{00000000-1234-1234-1234-123412341234}" type="slidenum">
              <a:rPr lang="en" sz="1400" b="1" i="0" u="none">
                <a:solidFill>
                  <a:srgbClr val="FFFFFF"/>
                </a:solidFill>
                <a:latin typeface="Libre Franklin"/>
                <a:ea typeface="Libre Franklin"/>
                <a:cs typeface="Libre Franklin"/>
                <a:sym typeface="Libre Franklin"/>
              </a:rPr>
              <a:t>213</a:t>
            </a:fld>
            <a:endParaRPr/>
          </a:p>
        </p:txBody>
      </p:sp>
      <p:cxnSp>
        <p:nvCxnSpPr>
          <p:cNvPr id="2208" name="Google Shape;2208;p230"/>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209" name="Google Shape;2209;p230"/>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10" name="Google Shape;2210;p230"/>
          <p:cNvSpPr txBox="1"/>
          <p:nvPr/>
        </p:nvSpPr>
        <p:spPr>
          <a:xfrm>
            <a:off x="304800" y="571500"/>
            <a:ext cx="2724150"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Request and status lines</a:t>
            </a:r>
            <a:endParaRPr/>
          </a:p>
        </p:txBody>
      </p:sp>
      <p:cxnSp>
        <p:nvCxnSpPr>
          <p:cNvPr id="2211" name="Google Shape;2211;p230"/>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12" name="Google Shape;2212;p230"/>
          <p:cNvPicPr preferRelativeResize="0"/>
          <p:nvPr/>
        </p:nvPicPr>
        <p:blipFill rotWithShape="1">
          <a:blip r:embed="rId3">
            <a:alphaModFix/>
          </a:blip>
          <a:srcRect/>
          <a:stretch/>
        </p:blipFill>
        <p:spPr>
          <a:xfrm>
            <a:off x="222252" y="1132150"/>
            <a:ext cx="8674313" cy="345572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pic>
        <p:nvPicPr>
          <p:cNvPr id="2217" name="Google Shape;2217;p231"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2218" name="Google Shape;2218;p23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214</a:t>
            </a:fld>
            <a:endParaRPr/>
          </a:p>
        </p:txBody>
      </p:sp>
      <p:sp>
        <p:nvSpPr>
          <p:cNvPr id="2219" name="Google Shape;2219;p231"/>
          <p:cNvSpPr txBox="1"/>
          <p:nvPr/>
        </p:nvSpPr>
        <p:spPr>
          <a:xfrm>
            <a:off x="1143000" y="800100"/>
            <a:ext cx="6858000" cy="17776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a:solidFill>
                  <a:schemeClr val="dk2"/>
                </a:solidFill>
                <a:latin typeface="Arial"/>
                <a:ea typeface="Arial"/>
                <a:cs typeface="Arial"/>
                <a:sym typeface="Arial"/>
              </a:rPr>
              <a:t>Chapter 30</a:t>
            </a:r>
            <a:endParaRPr sz="2000" b="1" i="0" u="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r>
              <a:rPr lang="en" sz="4400" b="1" i="0" u="none">
                <a:solidFill>
                  <a:schemeClr val="dk1"/>
                </a:solidFill>
                <a:latin typeface="Arial"/>
                <a:ea typeface="Arial"/>
                <a:cs typeface="Arial"/>
                <a:sym typeface="Arial"/>
              </a:rPr>
              <a:t>Cryptography</a:t>
            </a:r>
            <a:endParaRPr sz="2000" b="1"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Arial"/>
              <a:buNone/>
            </a:pPr>
            <a:r>
              <a:rPr lang="en" sz="2000" b="1" i="0" u="none">
                <a:solidFill>
                  <a:schemeClr val="dk1"/>
                </a:solidFill>
                <a:latin typeface="Arial"/>
                <a:ea typeface="Arial"/>
                <a:cs typeface="Arial"/>
                <a:sym typeface="Arial"/>
              </a:rPr>
              <a:t>In Greek “Secret Writing”</a:t>
            </a:r>
            <a:endParaRPr/>
          </a:p>
        </p:txBody>
      </p:sp>
      <p:sp>
        <p:nvSpPr>
          <p:cNvPr id="2220" name="Google Shape;2220;p231"/>
          <p:cNvSpPr txBox="1"/>
          <p:nvPr/>
        </p:nvSpPr>
        <p:spPr>
          <a:xfrm>
            <a:off x="191750" y="2495527"/>
            <a:ext cx="8534400" cy="2347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463E2C"/>
              </a:buClr>
              <a:buSzPts val="2000"/>
              <a:buFont typeface="Times New Roman"/>
              <a:buNone/>
            </a:pPr>
            <a:r>
              <a:rPr lang="en" sz="2000" b="1" i="1" u="none">
                <a:solidFill>
                  <a:srgbClr val="463E2C"/>
                </a:solidFill>
                <a:latin typeface="Times New Roman"/>
                <a:ea typeface="Times New Roman"/>
                <a:cs typeface="Times New Roman"/>
                <a:sym typeface="Times New Roman"/>
              </a:rPr>
              <a:t>Definitions: Cryptography - Key in cryptography.</a:t>
            </a:r>
            <a:endParaRPr/>
          </a:p>
          <a:p>
            <a:pPr marL="457200" marR="0" lvl="0" indent="-457200" algn="l" rtl="0">
              <a:lnSpc>
                <a:spcPct val="100000"/>
              </a:lnSpc>
              <a:spcBef>
                <a:spcPts val="0"/>
              </a:spcBef>
              <a:spcAft>
                <a:spcPts val="0"/>
              </a:spcAft>
              <a:buClr>
                <a:srgbClr val="463E2C"/>
              </a:buClr>
              <a:buSzPts val="2000"/>
              <a:buFont typeface="Times New Roman"/>
              <a:buNone/>
            </a:pPr>
            <a:r>
              <a:rPr lang="en" sz="2000" b="1" i="1" u="none">
                <a:solidFill>
                  <a:srgbClr val="463E2C"/>
                </a:solidFill>
                <a:latin typeface="Times New Roman"/>
                <a:ea typeface="Times New Roman"/>
                <a:cs typeface="Times New Roman"/>
                <a:sym typeface="Times New Roman"/>
              </a:rPr>
              <a:t>Types of cryptography.</a:t>
            </a:r>
            <a:endParaRPr/>
          </a:p>
          <a:p>
            <a:pPr marL="457200" marR="0" lvl="0" indent="-457200" algn="l" rtl="0">
              <a:lnSpc>
                <a:spcPct val="100000"/>
              </a:lnSpc>
              <a:spcBef>
                <a:spcPts val="0"/>
              </a:spcBef>
              <a:spcAft>
                <a:spcPts val="0"/>
              </a:spcAft>
              <a:buClr>
                <a:srgbClr val="463E2C"/>
              </a:buClr>
              <a:buSzPts val="2000"/>
              <a:buFont typeface="Times New Roman"/>
              <a:buNone/>
            </a:pPr>
            <a:r>
              <a:rPr lang="en" sz="3200" b="1">
                <a:solidFill>
                  <a:srgbClr val="FF00FF"/>
                </a:solidFill>
                <a:latin typeface="Times"/>
                <a:ea typeface="Times"/>
                <a:cs typeface="Times"/>
                <a:sym typeface="Times"/>
              </a:rPr>
              <a:t>*</a:t>
            </a:r>
            <a:r>
              <a:rPr lang="en" sz="2000" b="1" i="1" u="none">
                <a:solidFill>
                  <a:srgbClr val="009900"/>
                </a:solidFill>
                <a:latin typeface="Times New Roman"/>
                <a:ea typeface="Times New Roman"/>
                <a:cs typeface="Times New Roman"/>
                <a:sym typeface="Times New Roman"/>
              </a:rPr>
              <a:t>Symmetric-key cryptography &amp; Example. </a:t>
            </a:r>
            <a:endParaRPr b="1">
              <a:solidFill>
                <a:srgbClr val="009900"/>
              </a:solidFill>
            </a:endParaRPr>
          </a:p>
          <a:p>
            <a:pPr marL="457200" marR="0" lvl="0" indent="-457200" algn="l" rtl="0">
              <a:lnSpc>
                <a:spcPct val="100000"/>
              </a:lnSpc>
              <a:spcBef>
                <a:spcPts val="0"/>
              </a:spcBef>
              <a:spcAft>
                <a:spcPts val="0"/>
              </a:spcAft>
              <a:buClr>
                <a:srgbClr val="463E2C"/>
              </a:buClr>
              <a:buSzPts val="2000"/>
              <a:buFont typeface="Times New Roman"/>
              <a:buNone/>
            </a:pPr>
            <a:r>
              <a:rPr lang="en" sz="3200" b="1">
                <a:solidFill>
                  <a:srgbClr val="FF00FF"/>
                </a:solidFill>
                <a:latin typeface="Times"/>
                <a:ea typeface="Times"/>
                <a:cs typeface="Times"/>
                <a:sym typeface="Times"/>
              </a:rPr>
              <a:t>*</a:t>
            </a:r>
            <a:r>
              <a:rPr lang="en" sz="2000" b="1" i="1" u="none">
                <a:solidFill>
                  <a:srgbClr val="009900"/>
                </a:solidFill>
                <a:latin typeface="Times New Roman"/>
                <a:ea typeface="Times New Roman"/>
                <a:cs typeface="Times New Roman"/>
                <a:sym typeface="Times New Roman"/>
              </a:rPr>
              <a:t>Asymmetric-key cryptography &amp; Example.</a:t>
            </a:r>
            <a:endParaRPr>
              <a:solidFill>
                <a:srgbClr val="009900"/>
              </a:solidFill>
            </a:endParaRPr>
          </a:p>
          <a:p>
            <a:pPr marL="457200" marR="0" lvl="0" indent="-457200" algn="l" rtl="0">
              <a:lnSpc>
                <a:spcPct val="100000"/>
              </a:lnSpc>
              <a:spcBef>
                <a:spcPts val="0"/>
              </a:spcBef>
              <a:spcAft>
                <a:spcPts val="0"/>
              </a:spcAft>
              <a:buClr>
                <a:srgbClr val="463E2C"/>
              </a:buClr>
              <a:buSzPts val="2000"/>
              <a:buFont typeface="Times New Roman"/>
              <a:buNone/>
            </a:pPr>
            <a:r>
              <a:rPr lang="en" sz="2000" b="1" i="1" u="none">
                <a:solidFill>
                  <a:srgbClr val="463E2C"/>
                </a:solidFill>
                <a:latin typeface="Times New Roman"/>
                <a:ea typeface="Times New Roman"/>
                <a:cs typeface="Times New Roman"/>
                <a:sym typeface="Times New Roman"/>
              </a:rPr>
              <a:t>Mono alphabetic substitution with an example.</a:t>
            </a:r>
            <a:endParaRPr/>
          </a:p>
          <a:p>
            <a:pPr marL="457200" marR="0" lvl="0" indent="-457200" algn="l" rtl="0">
              <a:lnSpc>
                <a:spcPct val="100000"/>
              </a:lnSpc>
              <a:spcBef>
                <a:spcPts val="0"/>
              </a:spcBef>
              <a:spcAft>
                <a:spcPts val="0"/>
              </a:spcAft>
              <a:buClr>
                <a:srgbClr val="463E2C"/>
              </a:buClr>
              <a:buSzPts val="2000"/>
              <a:buFont typeface="Times New Roman"/>
              <a:buNone/>
            </a:pPr>
            <a:r>
              <a:rPr lang="en" sz="2000" b="1" i="1" u="none">
                <a:solidFill>
                  <a:srgbClr val="463E2C"/>
                </a:solidFill>
                <a:latin typeface="Times New Roman"/>
                <a:ea typeface="Times New Roman"/>
                <a:cs typeface="Times New Roman"/>
                <a:sym typeface="Times New Roman"/>
              </a:rPr>
              <a:t>Differentiate between </a:t>
            </a:r>
            <a:r>
              <a:rPr lang="en" sz="2000" b="1" i="1">
                <a:solidFill>
                  <a:srgbClr val="463E2C"/>
                </a:solidFill>
                <a:latin typeface="Times New Roman"/>
                <a:ea typeface="Times New Roman"/>
                <a:cs typeface="Times New Roman"/>
                <a:sym typeface="Times New Roman"/>
              </a:rPr>
              <a:t>ciphertext</a:t>
            </a:r>
            <a:r>
              <a:rPr lang="en" sz="2000" b="1" i="1" u="none">
                <a:solidFill>
                  <a:srgbClr val="463E2C"/>
                </a:solidFill>
                <a:latin typeface="Times New Roman"/>
                <a:ea typeface="Times New Roman"/>
                <a:cs typeface="Times New Roman"/>
                <a:sym typeface="Times New Roman"/>
              </a:rPr>
              <a:t> and plain text.</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232"/>
          <p:cNvSpPr txBox="1">
            <a:spLocks noGrp="1"/>
          </p:cNvSpPr>
          <p:nvPr>
            <p:ph type="body" idx="1"/>
          </p:nvPr>
        </p:nvSpPr>
        <p:spPr>
          <a:xfrm>
            <a:off x="114300" y="58650"/>
            <a:ext cx="8915400" cy="5018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1000"/>
              </a:spcBef>
              <a:spcAft>
                <a:spcPts val="0"/>
              </a:spcAft>
              <a:buClr>
                <a:schemeClr val="dk1"/>
              </a:buClr>
              <a:buSzPts val="2400"/>
              <a:buFont typeface="Times New Roman"/>
              <a:buAutoNum type="arabicPeriod"/>
            </a:pPr>
            <a:r>
              <a:rPr lang="en" sz="2400" b="1" i="1" u="none" strike="noStrike" cap="none">
                <a:solidFill>
                  <a:schemeClr val="dk1"/>
                </a:solidFill>
                <a:latin typeface="Times New Roman"/>
                <a:ea typeface="Times New Roman"/>
                <a:cs typeface="Times New Roman"/>
                <a:sym typeface="Times New Roman"/>
              </a:rPr>
              <a:t>Cryptography</a:t>
            </a:r>
            <a:r>
              <a:rPr lang="en" sz="2400" b="0" i="1" u="none" strike="noStrike" cap="none">
                <a:solidFill>
                  <a:schemeClr val="dk1"/>
                </a:solidFill>
                <a:latin typeface="Times New Roman"/>
                <a:ea typeface="Times New Roman"/>
                <a:cs typeface="Times New Roman"/>
                <a:sym typeface="Times New Roman"/>
              </a:rPr>
              <a:t> is the science and art of transforming messages to make them secure and immune to attacks.</a:t>
            </a:r>
            <a:endParaRPr sz="2400"/>
          </a:p>
          <a:p>
            <a:pPr marL="457200" marR="0" lvl="0" indent="-381000" algn="l" rtl="0">
              <a:lnSpc>
                <a:spcPct val="100000"/>
              </a:lnSpc>
              <a:spcBef>
                <a:spcPts val="1000"/>
              </a:spcBef>
              <a:spcAft>
                <a:spcPts val="0"/>
              </a:spcAft>
              <a:buClr>
                <a:schemeClr val="dk1"/>
              </a:buClr>
              <a:buSzPts val="2400"/>
              <a:buFont typeface="Times New Roman"/>
              <a:buAutoNum type="arabicPeriod"/>
            </a:pPr>
            <a:r>
              <a:rPr lang="en" sz="2400" b="0" i="1" u="none" strike="noStrike" cap="none">
                <a:solidFill>
                  <a:schemeClr val="dk1"/>
                </a:solidFill>
                <a:latin typeface="Times New Roman"/>
                <a:ea typeface="Times New Roman"/>
                <a:cs typeface="Times New Roman"/>
                <a:sym typeface="Times New Roman"/>
              </a:rPr>
              <a:t>The </a:t>
            </a:r>
            <a:r>
              <a:rPr lang="en" sz="2400" b="1" i="1" u="none" strike="noStrike" cap="none">
                <a:solidFill>
                  <a:schemeClr val="dk1"/>
                </a:solidFill>
                <a:latin typeface="Times New Roman"/>
                <a:ea typeface="Times New Roman"/>
                <a:cs typeface="Times New Roman"/>
                <a:sym typeface="Times New Roman"/>
              </a:rPr>
              <a:t>plaintext</a:t>
            </a:r>
            <a:r>
              <a:rPr lang="en" sz="2400" b="0" i="1" u="none" strike="noStrike" cap="none">
                <a:solidFill>
                  <a:schemeClr val="dk1"/>
                </a:solidFill>
                <a:latin typeface="Times New Roman"/>
                <a:ea typeface="Times New Roman"/>
                <a:cs typeface="Times New Roman"/>
                <a:sym typeface="Times New Roman"/>
              </a:rPr>
              <a:t> is the original message before transformation; the </a:t>
            </a:r>
            <a:r>
              <a:rPr lang="en" sz="2400" b="1" i="1" u="none" strike="noStrike" cap="none">
                <a:solidFill>
                  <a:schemeClr val="dk1"/>
                </a:solidFill>
                <a:latin typeface="Times New Roman"/>
                <a:ea typeface="Times New Roman"/>
                <a:cs typeface="Times New Roman"/>
                <a:sym typeface="Times New Roman"/>
              </a:rPr>
              <a:t>ciphertext</a:t>
            </a:r>
            <a:r>
              <a:rPr lang="en" sz="2400" b="0" i="1" u="none" strike="noStrike" cap="none">
                <a:solidFill>
                  <a:schemeClr val="dk1"/>
                </a:solidFill>
                <a:latin typeface="Times New Roman"/>
                <a:ea typeface="Times New Roman"/>
                <a:cs typeface="Times New Roman"/>
                <a:sym typeface="Times New Roman"/>
              </a:rPr>
              <a:t> is the message after transformation.</a:t>
            </a:r>
            <a:endParaRPr sz="2400"/>
          </a:p>
          <a:p>
            <a:pPr marL="457200" marR="0" lvl="0" indent="-381000" algn="l" rtl="0">
              <a:lnSpc>
                <a:spcPct val="100000"/>
              </a:lnSpc>
              <a:spcBef>
                <a:spcPts val="1000"/>
              </a:spcBef>
              <a:spcAft>
                <a:spcPts val="0"/>
              </a:spcAft>
              <a:buClr>
                <a:schemeClr val="dk1"/>
              </a:buClr>
              <a:buSzPts val="2400"/>
              <a:buFont typeface="Times New Roman"/>
              <a:buAutoNum type="arabicPeriod"/>
            </a:pPr>
            <a:r>
              <a:rPr lang="en" sz="2400" b="0" i="1" u="none" strike="noStrike" cap="none">
                <a:solidFill>
                  <a:schemeClr val="dk1"/>
                </a:solidFill>
                <a:latin typeface="Times New Roman"/>
                <a:ea typeface="Times New Roman"/>
                <a:cs typeface="Times New Roman"/>
                <a:sym typeface="Times New Roman"/>
              </a:rPr>
              <a:t>An </a:t>
            </a:r>
            <a:r>
              <a:rPr lang="en" sz="2400" b="1" i="1" u="none" strike="noStrike" cap="none">
                <a:solidFill>
                  <a:schemeClr val="dk1"/>
                </a:solidFill>
                <a:latin typeface="Times New Roman"/>
                <a:ea typeface="Times New Roman"/>
                <a:cs typeface="Times New Roman"/>
                <a:sym typeface="Times New Roman"/>
              </a:rPr>
              <a:t>encryption</a:t>
            </a:r>
            <a:r>
              <a:rPr lang="en" sz="2400" b="0" i="1" u="none" strike="noStrike" cap="none">
                <a:solidFill>
                  <a:schemeClr val="dk1"/>
                </a:solidFill>
                <a:latin typeface="Times New Roman"/>
                <a:ea typeface="Times New Roman"/>
                <a:cs typeface="Times New Roman"/>
                <a:sym typeface="Times New Roman"/>
              </a:rPr>
              <a:t> algorithm transforms plaintext to ciphertext; a </a:t>
            </a:r>
            <a:r>
              <a:rPr lang="en" sz="2400" b="1" i="1" u="none" strike="noStrike" cap="none">
                <a:solidFill>
                  <a:schemeClr val="dk1"/>
                </a:solidFill>
                <a:latin typeface="Times New Roman"/>
                <a:ea typeface="Times New Roman"/>
                <a:cs typeface="Times New Roman"/>
                <a:sym typeface="Times New Roman"/>
              </a:rPr>
              <a:t>decryption</a:t>
            </a:r>
            <a:r>
              <a:rPr lang="en" sz="2400" b="0" i="1" u="none" strike="noStrike" cap="none">
                <a:solidFill>
                  <a:schemeClr val="dk1"/>
                </a:solidFill>
                <a:latin typeface="Times New Roman"/>
                <a:ea typeface="Times New Roman"/>
                <a:cs typeface="Times New Roman"/>
                <a:sym typeface="Times New Roman"/>
              </a:rPr>
              <a:t> algorithm transforms ciphertext to plaintext.</a:t>
            </a:r>
            <a:endParaRPr sz="2400"/>
          </a:p>
          <a:p>
            <a:pPr marL="457200" marR="0" lvl="0" indent="-381000" algn="l" rtl="0">
              <a:lnSpc>
                <a:spcPct val="100000"/>
              </a:lnSpc>
              <a:spcBef>
                <a:spcPts val="1000"/>
              </a:spcBef>
              <a:spcAft>
                <a:spcPts val="0"/>
              </a:spcAft>
              <a:buClr>
                <a:schemeClr val="dk1"/>
              </a:buClr>
              <a:buSzPts val="2400"/>
              <a:buFont typeface="Times New Roman"/>
              <a:buAutoNum type="arabicPeriod"/>
            </a:pPr>
            <a:r>
              <a:rPr lang="en" sz="2400" b="0" i="1" u="none" strike="noStrike" cap="none">
                <a:solidFill>
                  <a:schemeClr val="dk1"/>
                </a:solidFill>
                <a:latin typeface="Times New Roman"/>
                <a:ea typeface="Times New Roman"/>
                <a:cs typeface="Times New Roman"/>
                <a:sym typeface="Times New Roman"/>
              </a:rPr>
              <a:t>A combination of an encryption algorithm and a decryption algorithm is called a </a:t>
            </a:r>
            <a:r>
              <a:rPr lang="en" sz="2400" b="1" i="1" u="none" strike="noStrike" cap="none">
                <a:solidFill>
                  <a:schemeClr val="dk1"/>
                </a:solidFill>
                <a:latin typeface="Times New Roman"/>
                <a:ea typeface="Times New Roman"/>
                <a:cs typeface="Times New Roman"/>
                <a:sym typeface="Times New Roman"/>
              </a:rPr>
              <a:t>cipher</a:t>
            </a:r>
            <a:r>
              <a:rPr lang="en" sz="2400" b="0" i="1" u="none" strike="noStrike" cap="none">
                <a:solidFill>
                  <a:schemeClr val="dk1"/>
                </a:solidFill>
                <a:latin typeface="Times New Roman"/>
                <a:ea typeface="Times New Roman"/>
                <a:cs typeface="Times New Roman"/>
                <a:sym typeface="Times New Roman"/>
              </a:rPr>
              <a:t>.</a:t>
            </a:r>
            <a:endParaRPr sz="2400"/>
          </a:p>
          <a:p>
            <a:pPr marL="457200" marR="0" lvl="0" indent="-381000" algn="l" rtl="0">
              <a:lnSpc>
                <a:spcPct val="100000"/>
              </a:lnSpc>
              <a:spcBef>
                <a:spcPts val="1000"/>
              </a:spcBef>
              <a:spcAft>
                <a:spcPts val="1000"/>
              </a:spcAft>
              <a:buClr>
                <a:schemeClr val="dk1"/>
              </a:buClr>
              <a:buSzPts val="2400"/>
              <a:buFont typeface="Times New Roman"/>
              <a:buAutoNum type="arabicPeriod"/>
            </a:pPr>
            <a:r>
              <a:rPr lang="en" sz="2400" b="0" i="1" u="none" strike="noStrike" cap="none">
                <a:solidFill>
                  <a:schemeClr val="dk1"/>
                </a:solidFill>
                <a:latin typeface="Times New Roman"/>
                <a:ea typeface="Times New Roman"/>
                <a:cs typeface="Times New Roman"/>
                <a:sym typeface="Times New Roman"/>
              </a:rPr>
              <a:t>The </a:t>
            </a:r>
            <a:r>
              <a:rPr lang="en" sz="2400" b="1" i="1" u="none" strike="noStrike" cap="none">
                <a:solidFill>
                  <a:schemeClr val="dk1"/>
                </a:solidFill>
                <a:latin typeface="Times New Roman"/>
                <a:ea typeface="Times New Roman"/>
                <a:cs typeface="Times New Roman"/>
                <a:sym typeface="Times New Roman"/>
              </a:rPr>
              <a:t>key</a:t>
            </a:r>
            <a:r>
              <a:rPr lang="en" sz="2400" b="0" i="1" u="none" strike="noStrike" cap="none">
                <a:solidFill>
                  <a:schemeClr val="dk1"/>
                </a:solidFill>
                <a:latin typeface="Times New Roman"/>
                <a:ea typeface="Times New Roman"/>
                <a:cs typeface="Times New Roman"/>
                <a:sym typeface="Times New Roman"/>
              </a:rPr>
              <a:t> is a number or a set of numbers on which the cipher operates.</a:t>
            </a:r>
            <a:endParaRPr sz="24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233"/>
          <p:cNvSpPr txBox="1"/>
          <p:nvPr/>
        </p:nvSpPr>
        <p:spPr>
          <a:xfrm>
            <a:off x="163525" y="66050"/>
            <a:ext cx="2768700" cy="4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Definitions.</a:t>
            </a:r>
            <a:endParaRPr/>
          </a:p>
        </p:txBody>
      </p:sp>
      <p:sp>
        <p:nvSpPr>
          <p:cNvPr id="2231" name="Google Shape;2231;p233"/>
          <p:cNvSpPr txBox="1">
            <a:spLocks noGrp="1"/>
          </p:cNvSpPr>
          <p:nvPr>
            <p:ph type="body" idx="1"/>
          </p:nvPr>
        </p:nvSpPr>
        <p:spPr>
          <a:xfrm>
            <a:off x="114300" y="779150"/>
            <a:ext cx="8915400" cy="41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800" b="0" u="none" strike="noStrike" cap="none">
                <a:solidFill>
                  <a:schemeClr val="dk1"/>
                </a:solidFill>
                <a:latin typeface="Times New Roman"/>
                <a:ea typeface="Times New Roman"/>
                <a:cs typeface="Times New Roman"/>
                <a:sym typeface="Times New Roman"/>
              </a:rPr>
              <a:t>We can divide all ciphers into two broad categories:</a:t>
            </a:r>
            <a:endParaRPr/>
          </a:p>
          <a:p>
            <a:pPr marL="457200" marR="0" lvl="0" indent="-406400" algn="l" rtl="0">
              <a:lnSpc>
                <a:spcPct val="100000"/>
              </a:lnSpc>
              <a:spcBef>
                <a:spcPts val="300"/>
              </a:spcBef>
              <a:spcAft>
                <a:spcPts val="0"/>
              </a:spcAft>
              <a:buClr>
                <a:schemeClr val="dk1"/>
              </a:buClr>
              <a:buSzPts val="2800"/>
              <a:buFont typeface="Times New Roman"/>
              <a:buAutoNum type="arabicPeriod"/>
            </a:pPr>
            <a:r>
              <a:rPr lang="en" sz="2800" b="0" u="none" strike="noStrike" cap="none">
                <a:solidFill>
                  <a:schemeClr val="dk1"/>
                </a:solidFill>
                <a:latin typeface="Times New Roman"/>
                <a:ea typeface="Times New Roman"/>
                <a:cs typeface="Times New Roman"/>
                <a:sym typeface="Times New Roman"/>
              </a:rPr>
              <a:t> </a:t>
            </a:r>
            <a:r>
              <a:rPr lang="en" sz="2800">
                <a:latin typeface="Times New Roman"/>
                <a:ea typeface="Times New Roman"/>
                <a:cs typeface="Times New Roman"/>
                <a:sym typeface="Times New Roman"/>
              </a:rPr>
              <a:t>S</a:t>
            </a:r>
            <a:r>
              <a:rPr lang="en" sz="2800" b="0" u="none" strike="noStrike" cap="none">
                <a:solidFill>
                  <a:schemeClr val="dk1"/>
                </a:solidFill>
                <a:latin typeface="Times New Roman"/>
                <a:ea typeface="Times New Roman"/>
                <a:cs typeface="Times New Roman"/>
                <a:sym typeface="Times New Roman"/>
              </a:rPr>
              <a:t>ymmetric-key ciphers</a:t>
            </a:r>
            <a:endParaRPr/>
          </a:p>
          <a:p>
            <a:pPr marL="457200" marR="0" lvl="0" indent="-406400" algn="l" rtl="0">
              <a:lnSpc>
                <a:spcPct val="100000"/>
              </a:lnSpc>
              <a:spcBef>
                <a:spcPts val="0"/>
              </a:spcBef>
              <a:spcAft>
                <a:spcPts val="0"/>
              </a:spcAft>
              <a:buClr>
                <a:schemeClr val="dk1"/>
              </a:buClr>
              <a:buSzPts val="2800"/>
              <a:buFont typeface="Times New Roman"/>
              <a:buAutoNum type="arabicPeriod"/>
            </a:pPr>
            <a:r>
              <a:rPr lang="en" sz="2800">
                <a:latin typeface="Times New Roman"/>
                <a:ea typeface="Times New Roman"/>
                <a:cs typeface="Times New Roman"/>
                <a:sym typeface="Times New Roman"/>
              </a:rPr>
              <a:t>A</a:t>
            </a:r>
            <a:r>
              <a:rPr lang="en" sz="2800" b="0" u="none" strike="noStrike" cap="none">
                <a:solidFill>
                  <a:schemeClr val="dk1"/>
                </a:solidFill>
                <a:latin typeface="Times New Roman"/>
                <a:ea typeface="Times New Roman"/>
                <a:cs typeface="Times New Roman"/>
                <a:sym typeface="Times New Roman"/>
              </a:rPr>
              <a:t>symmetric-key ciphers.</a:t>
            </a:r>
            <a:endParaRPr sz="2800" b="0" u="none" strike="noStrike" cap="none">
              <a:solidFill>
                <a:schemeClr val="dk1"/>
              </a:solidFill>
              <a:latin typeface="Times New Roman"/>
              <a:ea typeface="Times New Roman"/>
              <a:cs typeface="Times New Roman"/>
              <a:sym typeface="Times New Roman"/>
            </a:endParaRPr>
          </a:p>
          <a:p>
            <a:pPr marL="914400" marR="0" lvl="0" indent="0" algn="l" rtl="0">
              <a:lnSpc>
                <a:spcPct val="100000"/>
              </a:lnSpc>
              <a:spcBef>
                <a:spcPts val="300"/>
              </a:spcBef>
              <a:spcAft>
                <a:spcPts val="0"/>
              </a:spcAft>
              <a:buNone/>
            </a:pPr>
            <a:endParaRPr sz="2800">
              <a:latin typeface="Times New Roman"/>
              <a:ea typeface="Times New Roman"/>
              <a:cs typeface="Times New Roman"/>
              <a:sym typeface="Times New Roman"/>
            </a:endParaRPr>
          </a:p>
          <a:p>
            <a:pPr marL="0" marR="0" lvl="0" indent="0" algn="l" rtl="0">
              <a:lnSpc>
                <a:spcPct val="100000"/>
              </a:lnSpc>
              <a:spcBef>
                <a:spcPts val="500"/>
              </a:spcBef>
              <a:spcAft>
                <a:spcPts val="0"/>
              </a:spcAft>
              <a:buNone/>
            </a:pPr>
            <a:r>
              <a:rPr lang="en" sz="2800" b="0" u="none" strike="noStrike" cap="none">
                <a:solidFill>
                  <a:schemeClr val="dk1"/>
                </a:solidFill>
                <a:latin typeface="Times New Roman"/>
                <a:ea typeface="Times New Roman"/>
                <a:cs typeface="Times New Roman"/>
                <a:sym typeface="Times New Roman"/>
              </a:rPr>
              <a:t>In a </a:t>
            </a:r>
            <a:r>
              <a:rPr lang="en" sz="2800" b="1" u="none" strike="noStrike" cap="none">
                <a:solidFill>
                  <a:schemeClr val="dk1"/>
                </a:solidFill>
                <a:latin typeface="Times New Roman"/>
                <a:ea typeface="Times New Roman"/>
                <a:cs typeface="Times New Roman"/>
                <a:sym typeface="Times New Roman"/>
              </a:rPr>
              <a:t>symmetric-key cipher</a:t>
            </a:r>
            <a:r>
              <a:rPr lang="en" sz="2800" b="0" u="none" strike="noStrike" cap="none">
                <a:solidFill>
                  <a:schemeClr val="dk1"/>
                </a:solidFill>
                <a:latin typeface="Times New Roman"/>
                <a:ea typeface="Times New Roman"/>
                <a:cs typeface="Times New Roman"/>
                <a:sym typeface="Times New Roman"/>
              </a:rPr>
              <a:t>, the same key is used by both the sender and receiver. The key is called the </a:t>
            </a:r>
            <a:r>
              <a:rPr lang="en" sz="2800" b="0" u="sng" strike="noStrike" cap="none">
                <a:solidFill>
                  <a:schemeClr val="dk1"/>
                </a:solidFill>
                <a:latin typeface="Times New Roman"/>
                <a:ea typeface="Times New Roman"/>
                <a:cs typeface="Times New Roman"/>
                <a:sym typeface="Times New Roman"/>
              </a:rPr>
              <a:t>secret</a:t>
            </a:r>
            <a:r>
              <a:rPr lang="en" sz="2800" b="0" u="none" strike="noStrike" cap="none">
                <a:solidFill>
                  <a:schemeClr val="dk1"/>
                </a:solidFill>
                <a:latin typeface="Times New Roman"/>
                <a:ea typeface="Times New Roman"/>
                <a:cs typeface="Times New Roman"/>
                <a:sym typeface="Times New Roman"/>
              </a:rPr>
              <a:t> key.</a:t>
            </a:r>
            <a:endParaRPr sz="2800" b="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500"/>
              </a:spcBef>
              <a:spcAft>
                <a:spcPts val="0"/>
              </a:spcAft>
              <a:buNone/>
            </a:pPr>
            <a:endParaRPr sz="2800">
              <a:latin typeface="Times New Roman"/>
              <a:ea typeface="Times New Roman"/>
              <a:cs typeface="Times New Roman"/>
              <a:sym typeface="Times New Roman"/>
            </a:endParaRPr>
          </a:p>
          <a:p>
            <a:pPr marL="0" marR="0" lvl="0" indent="0" algn="l" rtl="0">
              <a:lnSpc>
                <a:spcPct val="100000"/>
              </a:lnSpc>
              <a:spcBef>
                <a:spcPts val="500"/>
              </a:spcBef>
              <a:spcAft>
                <a:spcPts val="0"/>
              </a:spcAft>
              <a:buNone/>
            </a:pPr>
            <a:r>
              <a:rPr lang="en" sz="2800" b="0" u="none" strike="noStrike" cap="none">
                <a:solidFill>
                  <a:schemeClr val="dk1"/>
                </a:solidFill>
                <a:latin typeface="Times New Roman"/>
                <a:ea typeface="Times New Roman"/>
                <a:cs typeface="Times New Roman"/>
                <a:sym typeface="Times New Roman"/>
              </a:rPr>
              <a:t>In an </a:t>
            </a:r>
            <a:r>
              <a:rPr lang="en" sz="2800" b="1" u="none" strike="noStrike" cap="none">
                <a:solidFill>
                  <a:schemeClr val="dk1"/>
                </a:solidFill>
                <a:latin typeface="Times New Roman"/>
                <a:ea typeface="Times New Roman"/>
                <a:cs typeface="Times New Roman"/>
                <a:sym typeface="Times New Roman"/>
              </a:rPr>
              <a:t>asymmetric-key cipher</a:t>
            </a:r>
            <a:r>
              <a:rPr lang="en" sz="2800" b="0" u="none" strike="noStrike" cap="none">
                <a:solidFill>
                  <a:schemeClr val="dk1"/>
                </a:solidFill>
                <a:latin typeface="Times New Roman"/>
                <a:ea typeface="Times New Roman"/>
                <a:cs typeface="Times New Roman"/>
                <a:sym typeface="Times New Roman"/>
              </a:rPr>
              <a:t>, a pair of keys is used. The sender uses the </a:t>
            </a:r>
            <a:r>
              <a:rPr lang="en" sz="2800" b="0" u="sng" strike="noStrike" cap="none">
                <a:solidFill>
                  <a:schemeClr val="dk1"/>
                </a:solidFill>
                <a:latin typeface="Times New Roman"/>
                <a:ea typeface="Times New Roman"/>
                <a:cs typeface="Times New Roman"/>
                <a:sym typeface="Times New Roman"/>
              </a:rPr>
              <a:t>public</a:t>
            </a:r>
            <a:r>
              <a:rPr lang="en" sz="2800" b="0" u="none" strike="noStrike" cap="none">
                <a:solidFill>
                  <a:schemeClr val="dk1"/>
                </a:solidFill>
                <a:latin typeface="Times New Roman"/>
                <a:ea typeface="Times New Roman"/>
                <a:cs typeface="Times New Roman"/>
                <a:sym typeface="Times New Roman"/>
              </a:rPr>
              <a:t> key; the receiver uses the </a:t>
            </a:r>
            <a:r>
              <a:rPr lang="en" sz="2800" b="0" u="sng" strike="noStrike" cap="none">
                <a:solidFill>
                  <a:schemeClr val="dk1"/>
                </a:solidFill>
                <a:latin typeface="Times New Roman"/>
                <a:ea typeface="Times New Roman"/>
                <a:cs typeface="Times New Roman"/>
                <a:sym typeface="Times New Roman"/>
              </a:rPr>
              <a:t>private</a:t>
            </a:r>
            <a:r>
              <a:rPr lang="en" sz="2800" b="0" u="none" strike="noStrike" cap="none">
                <a:solidFill>
                  <a:schemeClr val="dk1"/>
                </a:solidFill>
                <a:latin typeface="Times New Roman"/>
                <a:ea typeface="Times New Roman"/>
                <a:cs typeface="Times New Roman"/>
                <a:sym typeface="Times New Roman"/>
              </a:rPr>
              <a:t> key.</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34"/>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37" name="Google Shape;2237;p234"/>
          <p:cNvSpPr txBox="1"/>
          <p:nvPr/>
        </p:nvSpPr>
        <p:spPr>
          <a:xfrm>
            <a:off x="152400" y="400050"/>
            <a:ext cx="2768600" cy="4845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Definitions.</a:t>
            </a:r>
            <a:endParaRPr/>
          </a:p>
        </p:txBody>
      </p:sp>
      <p:sp>
        <p:nvSpPr>
          <p:cNvPr id="2238" name="Google Shape;2238;p234"/>
          <p:cNvSpPr txBox="1">
            <a:spLocks noGrp="1"/>
          </p:cNvSpPr>
          <p:nvPr>
            <p:ph type="body" idx="1"/>
          </p:nvPr>
        </p:nvSpPr>
        <p:spPr>
          <a:xfrm>
            <a:off x="76200" y="971550"/>
            <a:ext cx="8915400" cy="30474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chemeClr val="accent1"/>
              </a:buClr>
              <a:buSzPts val="2380"/>
              <a:buFont typeface="Noto Sans Symbols"/>
              <a:buChar char="⚫"/>
            </a:pPr>
            <a:r>
              <a:rPr lang="en" sz="2800" b="0" u="none" strike="noStrike" cap="none">
                <a:solidFill>
                  <a:schemeClr val="dk1"/>
                </a:solidFill>
                <a:latin typeface="Times New Roman"/>
                <a:ea typeface="Times New Roman"/>
                <a:cs typeface="Times New Roman"/>
                <a:sym typeface="Times New Roman"/>
              </a:rPr>
              <a:t>A </a:t>
            </a:r>
            <a:r>
              <a:rPr lang="en" sz="2800" b="1" u="none" strike="noStrike" cap="none">
                <a:solidFill>
                  <a:schemeClr val="dk1"/>
                </a:solidFill>
                <a:latin typeface="Times New Roman"/>
                <a:ea typeface="Times New Roman"/>
                <a:cs typeface="Times New Roman"/>
                <a:sym typeface="Times New Roman"/>
              </a:rPr>
              <a:t>substitution cipher </a:t>
            </a:r>
            <a:r>
              <a:rPr lang="en" sz="2800" b="0" u="none" strike="noStrike" cap="none">
                <a:solidFill>
                  <a:schemeClr val="dk1"/>
                </a:solidFill>
                <a:latin typeface="Times New Roman"/>
                <a:ea typeface="Times New Roman"/>
                <a:cs typeface="Times New Roman"/>
                <a:sym typeface="Times New Roman"/>
              </a:rPr>
              <a:t>replaces one character with another character. </a:t>
            </a:r>
            <a:endParaRPr/>
          </a:p>
          <a:p>
            <a:pPr marL="273050" marR="0" lvl="0" indent="-273050" algn="l" rtl="0">
              <a:lnSpc>
                <a:spcPct val="100000"/>
              </a:lnSpc>
              <a:spcBef>
                <a:spcPts val="500"/>
              </a:spcBef>
              <a:spcAft>
                <a:spcPts val="0"/>
              </a:spcAft>
              <a:buClr>
                <a:schemeClr val="accent1"/>
              </a:buClr>
              <a:buSzPts val="2380"/>
              <a:buFont typeface="Noto Sans Symbols"/>
              <a:buChar char="⚫"/>
            </a:pPr>
            <a:r>
              <a:rPr lang="en" sz="2800" b="0" u="none" strike="noStrike" cap="none">
                <a:solidFill>
                  <a:schemeClr val="dk1"/>
                </a:solidFill>
                <a:latin typeface="Times New Roman"/>
                <a:ea typeface="Times New Roman"/>
                <a:cs typeface="Times New Roman"/>
                <a:sym typeface="Times New Roman"/>
              </a:rPr>
              <a:t>Substitution ciphers can be categorized into two broad categories: </a:t>
            </a:r>
            <a:endParaRPr/>
          </a:p>
          <a:p>
            <a:pPr marL="547687" marR="0" lvl="1" indent="-228599" algn="l" rtl="0">
              <a:lnSpc>
                <a:spcPct val="100000"/>
              </a:lnSpc>
              <a:spcBef>
                <a:spcPts val="300"/>
              </a:spcBef>
              <a:spcAft>
                <a:spcPts val="0"/>
              </a:spcAft>
              <a:buClr>
                <a:schemeClr val="accent2"/>
              </a:buClr>
              <a:buSzPts val="2380"/>
              <a:buFont typeface="Noto Sans Symbols"/>
              <a:buChar char="⚫"/>
            </a:pPr>
            <a:r>
              <a:rPr lang="en" sz="2800" b="0" u="none" strike="noStrike" cap="none">
                <a:solidFill>
                  <a:schemeClr val="dk1"/>
                </a:solidFill>
                <a:latin typeface="Times New Roman"/>
                <a:ea typeface="Times New Roman"/>
                <a:cs typeface="Times New Roman"/>
                <a:sym typeface="Times New Roman"/>
              </a:rPr>
              <a:t>Monoalphabetic</a:t>
            </a:r>
            <a:endParaRPr/>
          </a:p>
          <a:p>
            <a:pPr marL="547687" marR="0" lvl="1" indent="-228599" algn="l" rtl="0">
              <a:lnSpc>
                <a:spcPct val="100000"/>
              </a:lnSpc>
              <a:spcBef>
                <a:spcPts val="300"/>
              </a:spcBef>
              <a:spcAft>
                <a:spcPts val="0"/>
              </a:spcAft>
              <a:buClr>
                <a:schemeClr val="accent2"/>
              </a:buClr>
              <a:buSzPts val="2380"/>
              <a:buFont typeface="Noto Sans Symbols"/>
              <a:buChar char="⚫"/>
            </a:pPr>
            <a:r>
              <a:rPr lang="en" sz="2800" b="0" u="none" strike="noStrike" cap="none">
                <a:solidFill>
                  <a:schemeClr val="dk1"/>
                </a:solidFill>
                <a:latin typeface="Times New Roman"/>
                <a:ea typeface="Times New Roman"/>
                <a:cs typeface="Times New Roman"/>
                <a:sym typeface="Times New Roman"/>
              </a:rPr>
              <a:t>Polyalphabetic.</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23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218</a:t>
            </a:fld>
            <a:endParaRPr/>
          </a:p>
        </p:txBody>
      </p:sp>
      <p:cxnSp>
        <p:nvCxnSpPr>
          <p:cNvPr id="2244" name="Google Shape;2244;p235"/>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245" name="Google Shape;2245;p235"/>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46" name="Google Shape;2246;p235"/>
          <p:cNvSpPr txBox="1"/>
          <p:nvPr/>
        </p:nvSpPr>
        <p:spPr>
          <a:xfrm>
            <a:off x="304800" y="571500"/>
            <a:ext cx="29670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Cryptography components</a:t>
            </a:r>
            <a:endParaRPr/>
          </a:p>
        </p:txBody>
      </p:sp>
      <p:cxnSp>
        <p:nvCxnSpPr>
          <p:cNvPr id="2247" name="Google Shape;2247;p23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48" name="Google Shape;2248;p235"/>
          <p:cNvPicPr preferRelativeResize="0"/>
          <p:nvPr/>
        </p:nvPicPr>
        <p:blipFill rotWithShape="1">
          <a:blip r:embed="rId3">
            <a:alphaModFix/>
          </a:blip>
          <a:srcRect/>
          <a:stretch/>
        </p:blipFill>
        <p:spPr>
          <a:xfrm>
            <a:off x="298245" y="1705202"/>
            <a:ext cx="8568398" cy="192147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23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219</a:t>
            </a:fld>
            <a:endParaRPr/>
          </a:p>
        </p:txBody>
      </p:sp>
      <p:cxnSp>
        <p:nvCxnSpPr>
          <p:cNvPr id="2254" name="Google Shape;2254;p236"/>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255" name="Google Shape;2255;p236"/>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56" name="Google Shape;2256;p236"/>
          <p:cNvSpPr txBox="1"/>
          <p:nvPr/>
        </p:nvSpPr>
        <p:spPr>
          <a:xfrm>
            <a:off x="304800" y="571500"/>
            <a:ext cx="5029200"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Categories of cryptography</a:t>
            </a:r>
            <a:endParaRPr/>
          </a:p>
        </p:txBody>
      </p:sp>
      <p:cxnSp>
        <p:nvCxnSpPr>
          <p:cNvPr id="2257" name="Google Shape;2257;p236"/>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58" name="Google Shape;2258;p236"/>
          <p:cNvPicPr preferRelativeResize="0"/>
          <p:nvPr/>
        </p:nvPicPr>
        <p:blipFill rotWithShape="1">
          <a:blip r:embed="rId3">
            <a:alphaModFix/>
          </a:blip>
          <a:srcRect/>
          <a:stretch/>
        </p:blipFill>
        <p:spPr>
          <a:xfrm>
            <a:off x="228599" y="1333500"/>
            <a:ext cx="8677951" cy="264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89" name="Google Shape;389;p5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90" name="Google Shape;390;p5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91" name="Google Shape;391;p5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92" name="Google Shape;392;p5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93" name="Google Shape;393;p5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394" name="Google Shape;394;p5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395" name="Google Shape;395;p55"/>
          <p:cNvCxnSpPr/>
          <p:nvPr/>
        </p:nvCxnSpPr>
        <p:spPr>
          <a:xfrm>
            <a:off x="457200" y="13716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396" name="Google Shape;396;p55"/>
          <p:cNvCxnSpPr/>
          <p:nvPr/>
        </p:nvCxnSpPr>
        <p:spPr>
          <a:xfrm>
            <a:off x="458787" y="41719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397" name="Google Shape;397;p55"/>
          <p:cNvSpPr txBox="1"/>
          <p:nvPr/>
        </p:nvSpPr>
        <p:spPr>
          <a:xfrm>
            <a:off x="495300" y="1419225"/>
            <a:ext cx="8077200" cy="2676525"/>
          </a:xfrm>
          <a:prstGeom prst="rect">
            <a:avLst/>
          </a:prstGeom>
          <a:solidFill>
            <a:srgbClr val="99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 sz="2500" i="0" u="none">
                <a:solidFill>
                  <a:schemeClr val="dk1"/>
                </a:solidFill>
              </a:rPr>
              <a:t>Sender s</a:t>
            </a:r>
            <a:r>
              <a:rPr lang="en" sz="2500">
                <a:solidFill>
                  <a:schemeClr val="dk1"/>
                </a:solidFill>
              </a:rPr>
              <a:t>ide checksum calculation</a:t>
            </a:r>
            <a:r>
              <a:rPr lang="en" sz="2500" i="0" u="none">
                <a:solidFill>
                  <a:schemeClr val="dk1"/>
                </a:solidFill>
              </a:rPr>
              <a:t>:</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message is divided into 16-bit words.</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value of the checksum word is set to 0.</a:t>
            </a:r>
            <a:endParaRPr sz="700"/>
          </a:p>
          <a:p>
            <a:pPr marL="457200" marR="0" lvl="0" indent="-361950" algn="just" rtl="0">
              <a:lnSpc>
                <a:spcPct val="100000"/>
              </a:lnSpc>
              <a:spcBef>
                <a:spcPts val="0"/>
              </a:spcBef>
              <a:spcAft>
                <a:spcPts val="0"/>
              </a:spcAft>
              <a:buSzPts val="2100"/>
              <a:buAutoNum type="arabicPeriod"/>
            </a:pPr>
            <a:r>
              <a:rPr lang="en" sz="2100" i="0" u="none">
                <a:solidFill>
                  <a:schemeClr val="dk1"/>
                </a:solidFill>
              </a:rPr>
              <a:t>All words including the checksum are added using one’s complement addition.</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sum is complemented and becomes the checksum.</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checksum is sent with the data.</a:t>
            </a:r>
            <a:endParaRPr sz="70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237"/>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64" name="Google Shape;2264;p237"/>
          <p:cNvSpPr txBox="1"/>
          <p:nvPr/>
        </p:nvSpPr>
        <p:spPr>
          <a:xfrm>
            <a:off x="152400" y="400050"/>
            <a:ext cx="7018337" cy="484584"/>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2"/>
              </a:buClr>
              <a:buSzPts val="3600"/>
              <a:buFont typeface="Comic Sans MS"/>
              <a:buNone/>
            </a:pPr>
            <a:r>
              <a:rPr lang="en" sz="3600" b="1" i="0" u="none">
                <a:solidFill>
                  <a:schemeClr val="dk2"/>
                </a:solidFill>
                <a:latin typeface="Times New Roman"/>
                <a:ea typeface="Times New Roman"/>
                <a:cs typeface="Times New Roman"/>
                <a:sym typeface="Times New Roman"/>
              </a:rPr>
              <a:t>Symmetric key cryptography.</a:t>
            </a:r>
            <a:endParaRPr>
              <a:latin typeface="Times New Roman"/>
              <a:ea typeface="Times New Roman"/>
              <a:cs typeface="Times New Roman"/>
              <a:sym typeface="Times New Roman"/>
            </a:endParaRPr>
          </a:p>
        </p:txBody>
      </p:sp>
      <p:sp>
        <p:nvSpPr>
          <p:cNvPr id="2265" name="Google Shape;2265;p237"/>
          <p:cNvSpPr txBox="1">
            <a:spLocks noGrp="1"/>
          </p:cNvSpPr>
          <p:nvPr>
            <p:ph type="body" idx="1"/>
          </p:nvPr>
        </p:nvSpPr>
        <p:spPr>
          <a:xfrm>
            <a:off x="53925" y="1216475"/>
            <a:ext cx="8915400" cy="24003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 sz="2500" i="0" u="none" strike="noStrike" cap="none">
                <a:solidFill>
                  <a:schemeClr val="dk1"/>
                </a:solidFill>
                <a:latin typeface="Times New Roman"/>
                <a:ea typeface="Times New Roman"/>
                <a:cs typeface="Times New Roman"/>
                <a:sym typeface="Times New Roman"/>
              </a:rPr>
              <a:t>In symmetric-key cryptography, the same key is used by both parties. The sender uses this key and an encryption algorithm to encrypt data; the receiver uses the same key and the corresponding decryption algorithm to decrypt the data.</a:t>
            </a:r>
            <a:endParaRPr sz="1900">
              <a:latin typeface="Times New Roman"/>
              <a:ea typeface="Times New Roman"/>
              <a:cs typeface="Times New Roman"/>
              <a:sym typeface="Times New Roman"/>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23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221</a:t>
            </a:fld>
            <a:endParaRPr/>
          </a:p>
        </p:txBody>
      </p:sp>
      <p:cxnSp>
        <p:nvCxnSpPr>
          <p:cNvPr id="2271" name="Google Shape;2271;p23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272" name="Google Shape;2272;p23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73" name="Google Shape;2273;p238"/>
          <p:cNvSpPr txBox="1"/>
          <p:nvPr/>
        </p:nvSpPr>
        <p:spPr>
          <a:xfrm>
            <a:off x="304800" y="571500"/>
            <a:ext cx="5257800"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Symmetric-key cryptography </a:t>
            </a:r>
            <a:endParaRPr/>
          </a:p>
        </p:txBody>
      </p:sp>
      <p:cxnSp>
        <p:nvCxnSpPr>
          <p:cNvPr id="2274" name="Google Shape;2274;p23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75" name="Google Shape;2275;p238"/>
          <p:cNvPicPr preferRelativeResize="0"/>
          <p:nvPr/>
        </p:nvPicPr>
        <p:blipFill rotWithShape="1">
          <a:blip r:embed="rId3">
            <a:alphaModFix/>
          </a:blip>
          <a:srcRect/>
          <a:stretch/>
        </p:blipFill>
        <p:spPr>
          <a:xfrm>
            <a:off x="397575" y="1482073"/>
            <a:ext cx="8365427" cy="187577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23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222</a:t>
            </a:fld>
            <a:endParaRPr/>
          </a:p>
        </p:txBody>
      </p:sp>
      <p:sp>
        <p:nvSpPr>
          <p:cNvPr id="2281" name="Google Shape;2281;p23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2" name="Google Shape;2282;p23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3" name="Google Shape;2283;p23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4" name="Google Shape;2284;p23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5" name="Google Shape;2285;p23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6" name="Google Shape;2286;p23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87" name="Google Shape;2287;p23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288" name="Google Shape;2288;p239"/>
          <p:cNvCxnSpPr/>
          <p:nvPr/>
        </p:nvCxnSpPr>
        <p:spPr>
          <a:xfrm>
            <a:off x="495300" y="1454725"/>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289" name="Google Shape;2289;p239"/>
          <p:cNvCxnSpPr/>
          <p:nvPr/>
        </p:nvCxnSpPr>
        <p:spPr>
          <a:xfrm>
            <a:off x="458787" y="40576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290" name="Google Shape;2290;p239"/>
          <p:cNvSpPr txBox="1"/>
          <p:nvPr/>
        </p:nvSpPr>
        <p:spPr>
          <a:xfrm>
            <a:off x="495300" y="1530251"/>
            <a:ext cx="8077200" cy="2435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symmetric-key cryptography, the same key is used by the sender</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(for encryption)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and the receiver (for decryption).</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key is shared.</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240"/>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296" name="Google Shape;2296;p240"/>
          <p:cNvSpPr txBox="1"/>
          <p:nvPr/>
        </p:nvSpPr>
        <p:spPr>
          <a:xfrm>
            <a:off x="152400" y="400050"/>
            <a:ext cx="7059612" cy="484584"/>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Asymmetric key cryptography.</a:t>
            </a:r>
            <a:endParaRPr/>
          </a:p>
        </p:txBody>
      </p:sp>
      <p:sp>
        <p:nvSpPr>
          <p:cNvPr id="2297" name="Google Shape;2297;p240"/>
          <p:cNvSpPr txBox="1">
            <a:spLocks noGrp="1"/>
          </p:cNvSpPr>
          <p:nvPr>
            <p:ph type="body" idx="1"/>
          </p:nvPr>
        </p:nvSpPr>
        <p:spPr>
          <a:xfrm>
            <a:off x="76200" y="971550"/>
            <a:ext cx="8915400" cy="325755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chemeClr val="accent1"/>
              </a:buClr>
              <a:buSzPts val="2380"/>
              <a:buFont typeface="Noto Sans Symbols"/>
              <a:buChar char="⚫"/>
            </a:pPr>
            <a:r>
              <a:rPr lang="en" sz="2800" b="0" i="1" u="none" strike="noStrike" cap="none">
                <a:solidFill>
                  <a:schemeClr val="dk1"/>
                </a:solidFill>
                <a:latin typeface="Times New Roman"/>
                <a:ea typeface="Times New Roman"/>
                <a:cs typeface="Times New Roman"/>
                <a:sym typeface="Times New Roman"/>
              </a:rPr>
              <a:t>In </a:t>
            </a:r>
            <a:r>
              <a:rPr lang="en" sz="2800" b="1" i="1" u="none" strike="noStrike" cap="none">
                <a:solidFill>
                  <a:schemeClr val="dk1"/>
                </a:solidFill>
                <a:latin typeface="Times New Roman"/>
                <a:ea typeface="Times New Roman"/>
                <a:cs typeface="Times New Roman"/>
                <a:sym typeface="Times New Roman"/>
              </a:rPr>
              <a:t>asymmetric</a:t>
            </a:r>
            <a:r>
              <a:rPr lang="en" sz="2800" b="0" i="1" u="none" strike="noStrike" cap="none">
                <a:solidFill>
                  <a:schemeClr val="dk1"/>
                </a:solidFill>
                <a:latin typeface="Times New Roman"/>
                <a:ea typeface="Times New Roman"/>
                <a:cs typeface="Times New Roman"/>
                <a:sym typeface="Times New Roman"/>
              </a:rPr>
              <a:t> or </a:t>
            </a:r>
            <a:r>
              <a:rPr lang="en" sz="2800" b="1" i="1" u="none" strike="noStrike" cap="none">
                <a:solidFill>
                  <a:schemeClr val="dk1"/>
                </a:solidFill>
                <a:latin typeface="Times New Roman"/>
                <a:ea typeface="Times New Roman"/>
                <a:cs typeface="Times New Roman"/>
                <a:sym typeface="Times New Roman"/>
              </a:rPr>
              <a:t>public-key cryptography</a:t>
            </a:r>
            <a:r>
              <a:rPr lang="en" sz="2800" b="0" i="1" u="none" strike="noStrike" cap="none">
                <a:solidFill>
                  <a:schemeClr val="dk1"/>
                </a:solidFill>
                <a:latin typeface="Times New Roman"/>
                <a:ea typeface="Times New Roman"/>
                <a:cs typeface="Times New Roman"/>
                <a:sym typeface="Times New Roman"/>
              </a:rPr>
              <a:t>, there are two keys: a private key and a public key. The private key is kept by the receiver. The public key is announced to the public. In public-key encryption/decryption, the public key that is used for encryption is different from the private key that is used for decryption. The public key is available to the public; the private key is available only to an individual.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24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224</a:t>
            </a:fld>
            <a:endParaRPr/>
          </a:p>
        </p:txBody>
      </p:sp>
      <p:cxnSp>
        <p:nvCxnSpPr>
          <p:cNvPr id="2303" name="Google Shape;2303;p241"/>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304" name="Google Shape;2304;p241"/>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305" name="Google Shape;2305;p241"/>
          <p:cNvSpPr txBox="1"/>
          <p:nvPr/>
        </p:nvSpPr>
        <p:spPr>
          <a:xfrm>
            <a:off x="304800" y="571500"/>
            <a:ext cx="3527425"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Asymmetric-key cryptography </a:t>
            </a:r>
            <a:endParaRPr/>
          </a:p>
        </p:txBody>
      </p:sp>
      <p:cxnSp>
        <p:nvCxnSpPr>
          <p:cNvPr id="2306" name="Google Shape;2306;p241"/>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307" name="Google Shape;2307;p241"/>
          <p:cNvPicPr preferRelativeResize="0"/>
          <p:nvPr/>
        </p:nvPicPr>
        <p:blipFill rotWithShape="1">
          <a:blip r:embed="rId3">
            <a:alphaModFix/>
          </a:blip>
          <a:srcRect/>
          <a:stretch/>
        </p:blipFill>
        <p:spPr>
          <a:xfrm>
            <a:off x="428300" y="1108500"/>
            <a:ext cx="8487098" cy="3294067"/>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242"/>
          <p:cNvSpPr txBox="1"/>
          <p:nvPr/>
        </p:nvSpPr>
        <p:spPr>
          <a:xfrm>
            <a:off x="76200" y="71425"/>
            <a:ext cx="8663100" cy="9000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Comparison: </a:t>
            </a:r>
            <a:r>
              <a:rPr lang="en" sz="1400" b="1" i="0" u="none">
                <a:solidFill>
                  <a:schemeClr val="dk1"/>
                </a:solidFill>
                <a:latin typeface="Arial"/>
                <a:ea typeface="Arial"/>
                <a:cs typeface="Arial"/>
                <a:sym typeface="Arial"/>
              </a:rPr>
              <a:t>Let us compare symmetric-key and asymmetric-key cryptography.</a:t>
            </a:r>
            <a:endParaRPr/>
          </a:p>
          <a:p>
            <a:pPr marL="0" marR="0" lvl="0" indent="0" algn="l" rtl="0">
              <a:lnSpc>
                <a:spcPct val="100000"/>
              </a:lnSpc>
              <a:spcBef>
                <a:spcPts val="0"/>
              </a:spcBef>
              <a:spcAft>
                <a:spcPts val="0"/>
              </a:spcAft>
              <a:buNone/>
            </a:pPr>
            <a:endParaRPr sz="1400" b="1" i="0" u="none">
              <a:solidFill>
                <a:schemeClr val="dk1"/>
              </a:solidFill>
              <a:latin typeface="Arial"/>
              <a:ea typeface="Arial"/>
              <a:cs typeface="Arial"/>
              <a:sym typeface="Arial"/>
            </a:endParaRPr>
          </a:p>
        </p:txBody>
      </p:sp>
      <p:sp>
        <p:nvSpPr>
          <p:cNvPr id="2313" name="Google Shape;2313;p242"/>
          <p:cNvSpPr txBox="1">
            <a:spLocks noGrp="1"/>
          </p:cNvSpPr>
          <p:nvPr>
            <p:ph type="body" idx="1"/>
          </p:nvPr>
        </p:nvSpPr>
        <p:spPr>
          <a:xfrm>
            <a:off x="76200" y="590550"/>
            <a:ext cx="8941500" cy="44640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chemeClr val="accent1"/>
              </a:buClr>
              <a:buSzPts val="2380"/>
              <a:buFont typeface="Noto Sans Symbols"/>
              <a:buChar char="⚫"/>
            </a:pPr>
            <a:r>
              <a:rPr lang="en" sz="2800" b="0" i="1" u="none" strike="noStrike" cap="none">
                <a:solidFill>
                  <a:schemeClr val="dk1"/>
                </a:solidFill>
                <a:latin typeface="Times New Roman"/>
                <a:ea typeface="Times New Roman"/>
                <a:cs typeface="Times New Roman"/>
                <a:sym typeface="Times New Roman"/>
              </a:rPr>
              <a:t>Encryption can be thought of as electronic locking; decryption as electronic unlocking. The sender puts the message in a box and locks the box by using a key; the receiver unlocks the box with a key and takes out the message. The difference lies in the mechanism of the locking and unlocking and the type of keys used.</a:t>
            </a:r>
            <a:endParaRPr/>
          </a:p>
          <a:p>
            <a:pPr marL="273050" marR="0" lvl="0" indent="-273050" algn="just" rtl="0">
              <a:lnSpc>
                <a:spcPct val="100000"/>
              </a:lnSpc>
              <a:spcBef>
                <a:spcPts val="500"/>
              </a:spcBef>
              <a:spcAft>
                <a:spcPts val="0"/>
              </a:spcAft>
              <a:buClr>
                <a:schemeClr val="accent1"/>
              </a:buClr>
              <a:buSzPts val="2380"/>
              <a:buFont typeface="Noto Sans Symbols"/>
              <a:buChar char="⚫"/>
            </a:pPr>
            <a:r>
              <a:rPr lang="en" sz="2800" b="0" i="1" u="none" strike="noStrike" cap="none">
                <a:solidFill>
                  <a:schemeClr val="dk1"/>
                </a:solidFill>
                <a:latin typeface="Times New Roman"/>
                <a:ea typeface="Times New Roman"/>
                <a:cs typeface="Times New Roman"/>
                <a:sym typeface="Times New Roman"/>
              </a:rPr>
              <a:t>In symmetric-key cryptography, the same key locks and unlocks the box.</a:t>
            </a:r>
            <a:endParaRPr/>
          </a:p>
          <a:p>
            <a:pPr marL="273050" marR="0" lvl="0" indent="-273050" algn="just" rtl="0">
              <a:lnSpc>
                <a:spcPct val="100000"/>
              </a:lnSpc>
              <a:spcBef>
                <a:spcPts val="500"/>
              </a:spcBef>
              <a:spcAft>
                <a:spcPts val="0"/>
              </a:spcAft>
              <a:buClr>
                <a:schemeClr val="accent1"/>
              </a:buClr>
              <a:buSzPts val="2380"/>
              <a:buFont typeface="Noto Sans Symbols"/>
              <a:buChar char="⚫"/>
            </a:pPr>
            <a:r>
              <a:rPr lang="en" sz="2800" b="0" i="1" u="none" strike="noStrike" cap="none">
                <a:solidFill>
                  <a:schemeClr val="dk1"/>
                </a:solidFill>
                <a:latin typeface="Times New Roman"/>
                <a:ea typeface="Times New Roman"/>
                <a:cs typeface="Times New Roman"/>
                <a:sym typeface="Times New Roman"/>
              </a:rPr>
              <a:t>In asymmetric-key cryptography, one key locks the box, but another key is needed to unlock it.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243"/>
          <p:cNvSpPr txBox="1"/>
          <p:nvPr/>
        </p:nvSpPr>
        <p:spPr>
          <a:xfrm>
            <a:off x="130125" y="0"/>
            <a:ext cx="4491000" cy="484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Substitution Cipher</a:t>
            </a:r>
            <a:endParaRPr/>
          </a:p>
        </p:txBody>
      </p:sp>
      <p:sp>
        <p:nvSpPr>
          <p:cNvPr id="2319" name="Google Shape;2319;p243"/>
          <p:cNvSpPr txBox="1">
            <a:spLocks noGrp="1"/>
          </p:cNvSpPr>
          <p:nvPr>
            <p:ph type="body" idx="1"/>
          </p:nvPr>
        </p:nvSpPr>
        <p:spPr>
          <a:xfrm>
            <a:off x="76200" y="634600"/>
            <a:ext cx="8915400" cy="4280400"/>
          </a:xfrm>
          <a:prstGeom prst="rect">
            <a:avLst/>
          </a:prstGeom>
          <a:noFill/>
          <a:ln>
            <a:noFill/>
          </a:ln>
        </p:spPr>
        <p:txBody>
          <a:bodyPr spcFirstLastPara="1" wrap="square" lIns="91425" tIns="45700" rIns="91425" bIns="45700" anchor="t" anchorCtr="0">
            <a:noAutofit/>
          </a:bodyPr>
          <a:lstStyle/>
          <a:p>
            <a:pPr marL="273050" marR="0" lvl="0" indent="-279400" algn="just" rtl="0">
              <a:lnSpc>
                <a:spcPct val="100000"/>
              </a:lnSpc>
              <a:spcBef>
                <a:spcPts val="1000"/>
              </a:spcBef>
              <a:spcAft>
                <a:spcPts val="0"/>
              </a:spcAft>
              <a:buClr>
                <a:schemeClr val="accent1"/>
              </a:buClr>
              <a:buSzPts val="2480"/>
              <a:buFont typeface="Noto Sans Symbols"/>
              <a:buChar char="⚫"/>
            </a:pPr>
            <a:r>
              <a:rPr lang="en" sz="2900" b="0" i="1" u="none" strike="noStrike" cap="none">
                <a:solidFill>
                  <a:schemeClr val="dk1"/>
                </a:solidFill>
                <a:latin typeface="Times New Roman"/>
                <a:ea typeface="Times New Roman"/>
                <a:cs typeface="Times New Roman"/>
                <a:sym typeface="Times New Roman"/>
              </a:rPr>
              <a:t>A substitution cipher substitutes one symbol with another. </a:t>
            </a:r>
            <a:endParaRPr sz="2700"/>
          </a:p>
          <a:p>
            <a:pPr marL="273050" marR="0" lvl="0" indent="-279400" algn="just" rtl="0">
              <a:lnSpc>
                <a:spcPct val="100000"/>
              </a:lnSpc>
              <a:spcBef>
                <a:spcPts val="1000"/>
              </a:spcBef>
              <a:spcAft>
                <a:spcPts val="0"/>
              </a:spcAft>
              <a:buClr>
                <a:schemeClr val="accent1"/>
              </a:buClr>
              <a:buSzPts val="2480"/>
              <a:buFont typeface="Noto Sans Symbols"/>
              <a:buChar char="⚫"/>
            </a:pPr>
            <a:r>
              <a:rPr lang="en" sz="2900" b="0" i="1" u="none" strike="noStrike" cap="none">
                <a:solidFill>
                  <a:schemeClr val="dk1"/>
                </a:solidFill>
                <a:latin typeface="Times New Roman"/>
                <a:ea typeface="Times New Roman"/>
                <a:cs typeface="Times New Roman"/>
                <a:sym typeface="Times New Roman"/>
              </a:rPr>
              <a:t>If the symbols in the plain-text are alphabetic characters, it can be replaced one character with another. If the symbols are digits,</a:t>
            </a:r>
            <a:r>
              <a:rPr lang="en" sz="2900" i="1">
                <a:latin typeface="Times New Roman"/>
                <a:ea typeface="Times New Roman"/>
                <a:cs typeface="Times New Roman"/>
                <a:sym typeface="Times New Roman"/>
              </a:rPr>
              <a:t>it can be replaced one digit with another.</a:t>
            </a:r>
            <a:endParaRPr sz="2900" i="1">
              <a:latin typeface="Times New Roman"/>
              <a:ea typeface="Times New Roman"/>
              <a:cs typeface="Times New Roman"/>
              <a:sym typeface="Times New Roman"/>
            </a:endParaRPr>
          </a:p>
          <a:p>
            <a:pPr marL="273050" marR="0" lvl="0" indent="-279400" algn="just" rtl="0">
              <a:lnSpc>
                <a:spcPct val="100000"/>
              </a:lnSpc>
              <a:spcBef>
                <a:spcPts val="1000"/>
              </a:spcBef>
              <a:spcAft>
                <a:spcPts val="0"/>
              </a:spcAft>
              <a:buClr>
                <a:schemeClr val="accent1"/>
              </a:buClr>
              <a:buSzPts val="2480"/>
              <a:buFont typeface="Noto Sans Symbols"/>
              <a:buChar char="⚫"/>
            </a:pPr>
            <a:r>
              <a:rPr lang="en" sz="2900" b="0" i="1" u="none" strike="noStrike" cap="none">
                <a:solidFill>
                  <a:schemeClr val="dk1"/>
                </a:solidFill>
                <a:latin typeface="Times New Roman"/>
                <a:ea typeface="Times New Roman"/>
                <a:cs typeface="Times New Roman"/>
                <a:sym typeface="Times New Roman"/>
              </a:rPr>
              <a:t>Substitution ciphers can be categorized as either monoalphabetic or polyalphabetic ciphers.</a:t>
            </a:r>
            <a:endParaRPr sz="270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244"/>
          <p:cNvSpPr txBox="1"/>
          <p:nvPr/>
        </p:nvSpPr>
        <p:spPr>
          <a:xfrm>
            <a:off x="130150" y="88325"/>
            <a:ext cx="6791400" cy="4845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dk2"/>
              </a:buClr>
              <a:buSzPts val="3600"/>
              <a:buFont typeface="Comic Sans MS"/>
              <a:buNone/>
            </a:pPr>
            <a:r>
              <a:rPr lang="en" sz="3600" b="1" i="0" u="none">
                <a:solidFill>
                  <a:schemeClr val="dk2"/>
                </a:solidFill>
                <a:latin typeface="Comic Sans MS"/>
                <a:ea typeface="Comic Sans MS"/>
                <a:cs typeface="Comic Sans MS"/>
                <a:sym typeface="Comic Sans MS"/>
              </a:rPr>
              <a:t>Mono alphabetic substitution.</a:t>
            </a:r>
            <a:endParaRPr/>
          </a:p>
        </p:txBody>
      </p:sp>
      <p:sp>
        <p:nvSpPr>
          <p:cNvPr id="2325" name="Google Shape;2325;p244"/>
          <p:cNvSpPr txBox="1">
            <a:spLocks noGrp="1"/>
          </p:cNvSpPr>
          <p:nvPr>
            <p:ph type="body" idx="1"/>
          </p:nvPr>
        </p:nvSpPr>
        <p:spPr>
          <a:xfrm>
            <a:off x="76200" y="779325"/>
            <a:ext cx="8915400" cy="4364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chemeClr val="accent1"/>
              </a:buClr>
              <a:buSzPts val="2380"/>
              <a:buFont typeface="Noto Sans Symbols"/>
              <a:buChar char="⚫"/>
            </a:pPr>
            <a:r>
              <a:rPr lang="en" sz="2800" b="0" i="1" u="none" strike="noStrike" cap="none">
                <a:solidFill>
                  <a:schemeClr val="dk1"/>
                </a:solidFill>
                <a:latin typeface="Times New Roman"/>
                <a:ea typeface="Times New Roman"/>
                <a:cs typeface="Times New Roman"/>
                <a:sym typeface="Times New Roman"/>
              </a:rPr>
              <a:t>In a </a:t>
            </a:r>
            <a:r>
              <a:rPr lang="en" sz="2800" b="1" i="1" u="none" strike="noStrike" cap="none">
                <a:solidFill>
                  <a:schemeClr val="dk1"/>
                </a:solidFill>
                <a:latin typeface="Times New Roman"/>
                <a:ea typeface="Times New Roman"/>
                <a:cs typeface="Times New Roman"/>
                <a:sym typeface="Times New Roman"/>
              </a:rPr>
              <a:t>monoalphabetic</a:t>
            </a:r>
            <a:r>
              <a:rPr lang="en" sz="2800" b="0" i="1" u="none" strike="noStrike" cap="none">
                <a:solidFill>
                  <a:schemeClr val="dk1"/>
                </a:solidFill>
                <a:latin typeface="Times New Roman"/>
                <a:ea typeface="Times New Roman"/>
                <a:cs typeface="Times New Roman"/>
                <a:sym typeface="Times New Roman"/>
              </a:rPr>
              <a:t> cipher, a character (or a symbol) in the plaintext is always changed to the same character (or symbol) in the ciphertext regardless of its position in the text. For example, if the algorithm says that character A in the plaintext is changed to character D, every character A is changed to character D. In other words, the </a:t>
            </a:r>
            <a:r>
              <a:rPr lang="en" sz="2800" i="1">
                <a:latin typeface="Times New Roman"/>
                <a:ea typeface="Times New Roman"/>
                <a:cs typeface="Times New Roman"/>
                <a:sym typeface="Times New Roman"/>
              </a:rPr>
              <a:t>relationship</a:t>
            </a:r>
            <a:r>
              <a:rPr lang="en" sz="2800" b="0" i="1" u="none" strike="noStrike" cap="none">
                <a:solidFill>
                  <a:schemeClr val="dk1"/>
                </a:solidFill>
                <a:latin typeface="Times New Roman"/>
                <a:ea typeface="Times New Roman"/>
                <a:cs typeface="Times New Roman"/>
                <a:sym typeface="Times New Roman"/>
              </a:rPr>
              <a:t> between characters in the plaintext and the ciphertext is a </a:t>
            </a:r>
            <a:r>
              <a:rPr lang="en" sz="2800" b="1" i="1" u="none" strike="noStrike" cap="none">
                <a:solidFill>
                  <a:schemeClr val="dk1"/>
                </a:solidFill>
                <a:latin typeface="Times New Roman"/>
                <a:ea typeface="Times New Roman"/>
                <a:cs typeface="Times New Roman"/>
                <a:sym typeface="Times New Roman"/>
              </a:rPr>
              <a:t>one-to-one</a:t>
            </a:r>
            <a:r>
              <a:rPr lang="en" sz="2800" b="0" i="1" u="none" strike="noStrike" cap="none">
                <a:solidFill>
                  <a:schemeClr val="dk1"/>
                </a:solidFill>
                <a:latin typeface="Times New Roman"/>
                <a:ea typeface="Times New Roman"/>
                <a:cs typeface="Times New Roman"/>
                <a:sym typeface="Times New Roman"/>
              </a:rPr>
              <a:t> relationship.</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4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228</a:t>
            </a:fld>
            <a:endParaRPr/>
          </a:p>
        </p:txBody>
      </p:sp>
      <p:cxnSp>
        <p:nvCxnSpPr>
          <p:cNvPr id="2331" name="Google Shape;2331;p245"/>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332" name="Google Shape;2332;p245"/>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333" name="Google Shape;2333;p245"/>
          <p:cNvSpPr txBox="1"/>
          <p:nvPr/>
        </p:nvSpPr>
        <p:spPr>
          <a:xfrm>
            <a:off x="304800" y="571500"/>
            <a:ext cx="2967037"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Keys used in cryptography</a:t>
            </a:r>
            <a:endParaRPr/>
          </a:p>
        </p:txBody>
      </p:sp>
      <p:cxnSp>
        <p:nvCxnSpPr>
          <p:cNvPr id="2334" name="Google Shape;2334;p245"/>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335" name="Google Shape;2335;p245"/>
          <p:cNvPicPr preferRelativeResize="0"/>
          <p:nvPr/>
        </p:nvPicPr>
        <p:blipFill rotWithShape="1">
          <a:blip r:embed="rId3">
            <a:alphaModFix/>
          </a:blip>
          <a:srcRect/>
          <a:stretch/>
        </p:blipFill>
        <p:spPr>
          <a:xfrm>
            <a:off x="983759" y="1469576"/>
            <a:ext cx="7174024" cy="161652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24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229</a:t>
            </a:fld>
            <a:endParaRPr/>
          </a:p>
        </p:txBody>
      </p:sp>
      <p:cxnSp>
        <p:nvCxnSpPr>
          <p:cNvPr id="2341" name="Google Shape;2341;p246"/>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342" name="Google Shape;2342;p246"/>
          <p:cNvCxnSpPr/>
          <p:nvPr/>
        </p:nvCxnSpPr>
        <p:spPr>
          <a:xfrm>
            <a:off x="152400" y="5715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343" name="Google Shape;2343;p246"/>
          <p:cNvSpPr txBox="1"/>
          <p:nvPr/>
        </p:nvSpPr>
        <p:spPr>
          <a:xfrm>
            <a:off x="304800" y="190500"/>
            <a:ext cx="58911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Comparison between two categories of cryptography </a:t>
            </a:r>
            <a:endParaRPr/>
          </a:p>
        </p:txBody>
      </p:sp>
      <p:cxnSp>
        <p:nvCxnSpPr>
          <p:cNvPr id="2344" name="Google Shape;2344;p246"/>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345" name="Google Shape;2345;p246"/>
          <p:cNvPicPr preferRelativeResize="0"/>
          <p:nvPr/>
        </p:nvPicPr>
        <p:blipFill rotWithShape="1">
          <a:blip r:embed="rId3">
            <a:alphaModFix/>
          </a:blip>
          <a:srcRect/>
          <a:stretch/>
        </p:blipFill>
        <p:spPr>
          <a:xfrm>
            <a:off x="679450" y="618800"/>
            <a:ext cx="7706675" cy="4307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6"/>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3" name="Google Shape;403;p56"/>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4" name="Google Shape;404;p56"/>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5" name="Google Shape;405;p56"/>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6" name="Google Shape;406;p56"/>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7" name="Google Shape;407;p56"/>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08" name="Google Shape;408;p56"/>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409" name="Google Shape;409;p56"/>
          <p:cNvCxnSpPr/>
          <p:nvPr/>
        </p:nvCxnSpPr>
        <p:spPr>
          <a:xfrm>
            <a:off x="457200" y="13716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410" name="Google Shape;410;p56"/>
          <p:cNvCxnSpPr/>
          <p:nvPr/>
        </p:nvCxnSpPr>
        <p:spPr>
          <a:xfrm>
            <a:off x="458787" y="38290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411" name="Google Shape;411;p56"/>
          <p:cNvSpPr txBox="1"/>
          <p:nvPr/>
        </p:nvSpPr>
        <p:spPr>
          <a:xfrm>
            <a:off x="495300" y="1440651"/>
            <a:ext cx="8077200" cy="2384400"/>
          </a:xfrm>
          <a:prstGeom prst="rect">
            <a:avLst/>
          </a:prstGeom>
          <a:solidFill>
            <a:srgbClr val="99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 sz="2500" i="0" u="none">
                <a:solidFill>
                  <a:schemeClr val="dk1"/>
                </a:solidFill>
              </a:rPr>
              <a:t>Receiver </a:t>
            </a:r>
            <a:r>
              <a:rPr lang="en" sz="2500">
                <a:solidFill>
                  <a:schemeClr val="dk1"/>
                </a:solidFill>
              </a:rPr>
              <a:t>side checksum calculation:</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message (including checksum) is divided into 16-bit words.</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All words are added using one’s complement addition.</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The sum is complemented and becomes the new checksum.</a:t>
            </a:r>
            <a:endParaRPr sz="700"/>
          </a:p>
          <a:p>
            <a:pPr marL="457200" marR="0" lvl="0" indent="-361950" algn="l" rtl="0">
              <a:lnSpc>
                <a:spcPct val="100000"/>
              </a:lnSpc>
              <a:spcBef>
                <a:spcPts val="0"/>
              </a:spcBef>
              <a:spcAft>
                <a:spcPts val="0"/>
              </a:spcAft>
              <a:buSzPts val="2100"/>
              <a:buAutoNum type="arabicPeriod"/>
            </a:pPr>
            <a:r>
              <a:rPr lang="en" sz="2100" i="0" u="none">
                <a:solidFill>
                  <a:schemeClr val="dk1"/>
                </a:solidFill>
              </a:rPr>
              <a:t>If the value of checksum is 0, the message is accepted; otherwise, it is rejected.</a:t>
            </a:r>
            <a:endParaRPr sz="7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24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230</a:t>
            </a:fld>
            <a:endParaRPr/>
          </a:p>
        </p:txBody>
      </p:sp>
      <p:sp>
        <p:nvSpPr>
          <p:cNvPr id="2351" name="Google Shape;2351;p247"/>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52" name="Google Shape;2352;p247"/>
          <p:cNvSpPr txBox="1"/>
          <p:nvPr/>
        </p:nvSpPr>
        <p:spPr>
          <a:xfrm>
            <a:off x="228600" y="304800"/>
            <a:ext cx="8860500" cy="7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SYMMETRIC-KEY CRYPTOGRAPHY</a:t>
            </a:r>
            <a:endParaRPr/>
          </a:p>
        </p:txBody>
      </p:sp>
      <p:sp>
        <p:nvSpPr>
          <p:cNvPr id="2353" name="Google Shape;2353;p247"/>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54" name="Google Shape;2354;p247"/>
          <p:cNvSpPr txBox="1"/>
          <p:nvPr/>
        </p:nvSpPr>
        <p:spPr>
          <a:xfrm>
            <a:off x="146050" y="1039425"/>
            <a:ext cx="8860500" cy="39036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u="none">
                <a:solidFill>
                  <a:schemeClr val="dk1"/>
                </a:solidFill>
                <a:latin typeface="Times New Roman"/>
                <a:ea typeface="Times New Roman"/>
                <a:cs typeface="Times New Roman"/>
                <a:sym typeface="Times New Roman"/>
              </a:rPr>
              <a:t>Symmetric-key cryptography started thousands of years ago when people needed to exchange secrets (for example, in a war). We still mainly use symmetric-key cryptography in our network security.</a:t>
            </a: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b="1">
                <a:solidFill>
                  <a:srgbClr val="0033CC"/>
                </a:solidFill>
                <a:latin typeface="Times New Roman"/>
                <a:ea typeface="Times New Roman"/>
                <a:cs typeface="Times New Roman"/>
                <a:sym typeface="Times New Roman"/>
              </a:rPr>
              <a:t>Traditional Ciphers</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Simple Modern Ciphers</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Modern Round Ciphers</a:t>
            </a:r>
            <a:br>
              <a:rPr lang="en" sz="2400" b="1">
                <a:solidFill>
                  <a:srgbClr val="0033CC"/>
                </a:solidFill>
                <a:latin typeface="Times New Roman"/>
                <a:ea typeface="Times New Roman"/>
                <a:cs typeface="Times New Roman"/>
                <a:sym typeface="Times New Roman"/>
              </a:rPr>
            </a:br>
            <a:r>
              <a:rPr lang="en" sz="2400" b="1">
                <a:solidFill>
                  <a:srgbClr val="0033CC"/>
                </a:solidFill>
                <a:latin typeface="Times New Roman"/>
                <a:ea typeface="Times New Roman"/>
                <a:cs typeface="Times New Roman"/>
                <a:sym typeface="Times New Roman"/>
              </a:rPr>
              <a:t>Mode of Operation</a:t>
            </a:r>
            <a:endParaRPr>
              <a:solidFill>
                <a:schemeClr val="dk1"/>
              </a:solidFill>
            </a:endParaRPr>
          </a:p>
          <a:p>
            <a:pPr marL="0" marR="0" lvl="0" indent="0" algn="just" rtl="0">
              <a:lnSpc>
                <a:spcPct val="100000"/>
              </a:lnSpc>
              <a:spcBef>
                <a:spcPts val="0"/>
              </a:spcBef>
              <a:spcAft>
                <a:spcPts val="0"/>
              </a:spcAft>
              <a:buClr>
                <a:schemeClr val="dk1"/>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248"/>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231</a:t>
            </a:fld>
            <a:endParaRPr/>
          </a:p>
        </p:txBody>
      </p:sp>
      <p:cxnSp>
        <p:nvCxnSpPr>
          <p:cNvPr id="2360" name="Google Shape;2360;p24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361" name="Google Shape;2361;p24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362" name="Google Shape;2362;p248"/>
          <p:cNvSpPr txBox="1"/>
          <p:nvPr/>
        </p:nvSpPr>
        <p:spPr>
          <a:xfrm>
            <a:off x="304800" y="571500"/>
            <a:ext cx="220186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Traditional ciphers</a:t>
            </a:r>
            <a:endParaRPr/>
          </a:p>
        </p:txBody>
      </p:sp>
      <p:cxnSp>
        <p:nvCxnSpPr>
          <p:cNvPr id="2363" name="Google Shape;2363;p24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364" name="Google Shape;2364;p248"/>
          <p:cNvPicPr preferRelativeResize="0"/>
          <p:nvPr/>
        </p:nvPicPr>
        <p:blipFill rotWithShape="1">
          <a:blip r:embed="rId3">
            <a:alphaModFix/>
          </a:blip>
          <a:srcRect/>
          <a:stretch/>
        </p:blipFill>
        <p:spPr>
          <a:xfrm>
            <a:off x="891809" y="1115825"/>
            <a:ext cx="7277915" cy="3300812"/>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249"/>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232</a:t>
            </a:fld>
            <a:endParaRPr/>
          </a:p>
        </p:txBody>
      </p:sp>
      <p:sp>
        <p:nvSpPr>
          <p:cNvPr id="2370" name="Google Shape;2370;p24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1" name="Google Shape;2371;p24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2" name="Google Shape;2372;p24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3" name="Google Shape;2373;p24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4" name="Google Shape;2374;p24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5" name="Google Shape;2375;p24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76" name="Google Shape;2376;p24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377" name="Google Shape;2377;p249"/>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378" name="Google Shape;2378;p249"/>
          <p:cNvCxnSpPr/>
          <p:nvPr/>
        </p:nvCxnSpPr>
        <p:spPr>
          <a:xfrm>
            <a:off x="458787" y="32956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379" name="Google Shape;2379;p249"/>
          <p:cNvSpPr txBox="1"/>
          <p:nvPr/>
        </p:nvSpPr>
        <p:spPr>
          <a:xfrm>
            <a:off x="495300" y="2069297"/>
            <a:ext cx="8077200" cy="12264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substitution cipher replaces one symbol with another.</a:t>
            </a:r>
            <a:endParaRPr/>
          </a:p>
        </p:txBody>
      </p:sp>
      <p:grpSp>
        <p:nvGrpSpPr>
          <p:cNvPr id="2380" name="Google Shape;2380;p249"/>
          <p:cNvGrpSpPr/>
          <p:nvPr/>
        </p:nvGrpSpPr>
        <p:grpSpPr>
          <a:xfrm>
            <a:off x="457200" y="1485900"/>
            <a:ext cx="1143000" cy="425053"/>
            <a:chOff x="1200" y="1248"/>
            <a:chExt cx="720" cy="357"/>
          </a:xfrm>
        </p:grpSpPr>
        <p:pic>
          <p:nvPicPr>
            <p:cNvPr id="2381" name="Google Shape;2381;p249"/>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382" name="Google Shape;2382;p249"/>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250"/>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233</a:t>
            </a:fld>
            <a:endParaRPr/>
          </a:p>
        </p:txBody>
      </p:sp>
      <p:sp>
        <p:nvSpPr>
          <p:cNvPr id="2388" name="Google Shape;2388;p250"/>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89" name="Google Shape;2389;p250"/>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0" name="Google Shape;2390;p250"/>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1" name="Google Shape;2391;p250"/>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2" name="Google Shape;2392;p250"/>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3" name="Google Shape;2393;p250"/>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4" name="Google Shape;2394;p250"/>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395" name="Google Shape;2395;p250"/>
          <p:cNvSpPr txBox="1"/>
          <p:nvPr/>
        </p:nvSpPr>
        <p:spPr>
          <a:xfrm>
            <a:off x="228600" y="914400"/>
            <a:ext cx="8686800" cy="709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following shows a plaintext and its corresponding ciphertext. Is the cipher monoalphabetic?</a:t>
            </a:r>
            <a:endParaRPr/>
          </a:p>
        </p:txBody>
      </p:sp>
      <p:sp>
        <p:nvSpPr>
          <p:cNvPr id="2396" name="Google Shape;2396;p250"/>
          <p:cNvSpPr txBox="1"/>
          <p:nvPr/>
        </p:nvSpPr>
        <p:spPr>
          <a:xfrm>
            <a:off x="1143000" y="0"/>
            <a:ext cx="2487600" cy="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Example 30.1</a:t>
            </a:r>
            <a:endParaRPr/>
          </a:p>
        </p:txBody>
      </p:sp>
      <p:pic>
        <p:nvPicPr>
          <p:cNvPr id="2397" name="Google Shape;2397;p250"/>
          <p:cNvPicPr preferRelativeResize="0"/>
          <p:nvPr/>
        </p:nvPicPr>
        <p:blipFill rotWithShape="1">
          <a:blip r:embed="rId3">
            <a:alphaModFix/>
          </a:blip>
          <a:srcRect/>
          <a:stretch/>
        </p:blipFill>
        <p:spPr>
          <a:xfrm>
            <a:off x="381000" y="1828800"/>
            <a:ext cx="2324100" cy="594122"/>
          </a:xfrm>
          <a:prstGeom prst="rect">
            <a:avLst/>
          </a:prstGeom>
          <a:noFill/>
          <a:ln w="57150" cap="flat" cmpd="thickThin">
            <a:solidFill>
              <a:schemeClr val="folHlink"/>
            </a:solidFill>
            <a:prstDash val="solid"/>
            <a:miter lim="800000"/>
            <a:headEnd type="none" w="sm" len="sm"/>
            <a:tailEnd type="none" w="sm" len="sm"/>
          </a:ln>
        </p:spPr>
      </p:pic>
      <p:sp>
        <p:nvSpPr>
          <p:cNvPr id="2398" name="Google Shape;2398;p250"/>
          <p:cNvSpPr txBox="1"/>
          <p:nvPr/>
        </p:nvSpPr>
        <p:spPr>
          <a:xfrm>
            <a:off x="152400" y="2856309"/>
            <a:ext cx="8686800" cy="102989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cipher is probably monoalphabetic because both occurrences of L’s are encrypted as O’s.</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251"/>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234</a:t>
            </a:fld>
            <a:endParaRPr/>
          </a:p>
        </p:txBody>
      </p:sp>
      <p:sp>
        <p:nvSpPr>
          <p:cNvPr id="2404" name="Google Shape;2404;p251"/>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5" name="Google Shape;2405;p251"/>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6" name="Google Shape;2406;p251"/>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7" name="Google Shape;2407;p251"/>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8" name="Google Shape;2408;p251"/>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09" name="Google Shape;2409;p251"/>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10" name="Google Shape;2410;p251"/>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11" name="Google Shape;2411;p251"/>
          <p:cNvSpPr txBox="1"/>
          <p:nvPr/>
        </p:nvSpPr>
        <p:spPr>
          <a:xfrm>
            <a:off x="228600" y="857250"/>
            <a:ext cx="8686800" cy="70961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following shows a plaintext and its corresponding ciphertext. Is the cipher monoalphabetic?</a:t>
            </a:r>
            <a:endParaRPr/>
          </a:p>
        </p:txBody>
      </p:sp>
      <p:sp>
        <p:nvSpPr>
          <p:cNvPr id="2412" name="Google Shape;2412;p251"/>
          <p:cNvSpPr txBox="1"/>
          <p:nvPr/>
        </p:nvSpPr>
        <p:spPr>
          <a:xfrm>
            <a:off x="1143000" y="0"/>
            <a:ext cx="2487600" cy="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Example 30.2</a:t>
            </a:r>
            <a:endParaRPr/>
          </a:p>
        </p:txBody>
      </p:sp>
      <p:pic>
        <p:nvPicPr>
          <p:cNvPr id="2413" name="Google Shape;2413;p251"/>
          <p:cNvPicPr preferRelativeResize="0"/>
          <p:nvPr/>
        </p:nvPicPr>
        <p:blipFill rotWithShape="1">
          <a:blip r:embed="rId3">
            <a:alphaModFix/>
          </a:blip>
          <a:srcRect/>
          <a:stretch/>
        </p:blipFill>
        <p:spPr>
          <a:xfrm>
            <a:off x="381000" y="1782365"/>
            <a:ext cx="2413397" cy="675084"/>
          </a:xfrm>
          <a:prstGeom prst="rect">
            <a:avLst/>
          </a:prstGeom>
          <a:noFill/>
          <a:ln w="57150" cap="flat" cmpd="thickThin">
            <a:solidFill>
              <a:schemeClr val="folHlink"/>
            </a:solidFill>
            <a:prstDash val="solid"/>
            <a:miter lim="800000"/>
            <a:headEnd type="none" w="sm" len="sm"/>
            <a:tailEnd type="none" w="sm" len="sm"/>
          </a:ln>
        </p:spPr>
      </p:pic>
      <p:sp>
        <p:nvSpPr>
          <p:cNvPr id="2414" name="Google Shape;2414;p251"/>
          <p:cNvSpPr txBox="1"/>
          <p:nvPr/>
        </p:nvSpPr>
        <p:spPr>
          <a:xfrm>
            <a:off x="228600" y="2993231"/>
            <a:ext cx="8458200" cy="135016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The cipher is not monoalphabetic because each occurrence of L is encrypted by a different character. The first L is encrypted as N; the second as Z.</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252"/>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235</a:t>
            </a:fld>
            <a:endParaRPr/>
          </a:p>
        </p:txBody>
      </p:sp>
      <p:sp>
        <p:nvSpPr>
          <p:cNvPr id="2420" name="Google Shape;2420;p252"/>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1" name="Google Shape;2421;p252"/>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2" name="Google Shape;2422;p252"/>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3" name="Google Shape;2423;p252"/>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4" name="Google Shape;2424;p252"/>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5" name="Google Shape;2425;p252"/>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26" name="Google Shape;2426;p252"/>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427" name="Google Shape;2427;p252"/>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428" name="Google Shape;2428;p252"/>
          <p:cNvCxnSpPr/>
          <p:nvPr/>
        </p:nvCxnSpPr>
        <p:spPr>
          <a:xfrm>
            <a:off x="458787" y="33718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429" name="Google Shape;2429;p252"/>
          <p:cNvSpPr txBox="1"/>
          <p:nvPr/>
        </p:nvSpPr>
        <p:spPr>
          <a:xfrm>
            <a:off x="495300" y="2069296"/>
            <a:ext cx="8077200" cy="12408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The shift cipher is sometimes referred to as the Caesar cipher.</a:t>
            </a:r>
            <a:endParaRPr/>
          </a:p>
        </p:txBody>
      </p:sp>
      <p:grpSp>
        <p:nvGrpSpPr>
          <p:cNvPr id="2430" name="Google Shape;2430;p252"/>
          <p:cNvGrpSpPr/>
          <p:nvPr/>
        </p:nvGrpSpPr>
        <p:grpSpPr>
          <a:xfrm>
            <a:off x="457200" y="1485900"/>
            <a:ext cx="1143000" cy="425053"/>
            <a:chOff x="1200" y="1248"/>
            <a:chExt cx="720" cy="357"/>
          </a:xfrm>
        </p:grpSpPr>
        <p:pic>
          <p:nvPicPr>
            <p:cNvPr id="2431" name="Google Shape;2431;p252"/>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432" name="Google Shape;2432;p252"/>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253"/>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236</a:t>
            </a:fld>
            <a:endParaRPr/>
          </a:p>
        </p:txBody>
      </p:sp>
      <p:sp>
        <p:nvSpPr>
          <p:cNvPr id="2438" name="Google Shape;2438;p25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39" name="Google Shape;2439;p25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0" name="Google Shape;2440;p25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1" name="Google Shape;2441;p25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2" name="Google Shape;2442;p25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3" name="Google Shape;2443;p25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4" name="Google Shape;2444;p253"/>
          <p:cNvSpPr txBox="1"/>
          <p:nvPr/>
        </p:nvSpPr>
        <p:spPr>
          <a:xfrm>
            <a:off x="442912" y="400050"/>
            <a:ext cx="8226300" cy="2370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45" name="Google Shape;2445;p253"/>
          <p:cNvSpPr txBox="1"/>
          <p:nvPr/>
        </p:nvSpPr>
        <p:spPr>
          <a:xfrm>
            <a:off x="228600" y="857250"/>
            <a:ext cx="8686800" cy="70961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Use the shift cipher with key = 15 to encrypt the message “HELLO.”</a:t>
            </a:r>
            <a:endParaRPr/>
          </a:p>
        </p:txBody>
      </p:sp>
      <p:sp>
        <p:nvSpPr>
          <p:cNvPr id="2446" name="Google Shape;2446;p253"/>
          <p:cNvSpPr txBox="1"/>
          <p:nvPr/>
        </p:nvSpPr>
        <p:spPr>
          <a:xfrm>
            <a:off x="228600" y="2330053"/>
            <a:ext cx="8686800" cy="199072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a:buNone/>
            </a:pPr>
            <a:r>
              <a:rPr lang="en" sz="2800" b="1" i="1" u="none">
                <a:solidFill>
                  <a:schemeClr val="dk1"/>
                </a:solidFill>
                <a:latin typeface="Times"/>
                <a:ea typeface="Times"/>
                <a:cs typeface="Times"/>
                <a:sym typeface="Times"/>
              </a:rPr>
              <a:t>We encrypt one character at a time. Each character is shifted 15 characters down. Letter H is encrypted to W. Letter E is encrypted to T. The first L is encrypted to A. The second L is also encrypted to A. And O is encrypted to D. The cipher text is </a:t>
            </a:r>
            <a:r>
              <a:rPr lang="en" sz="2800" b="1" i="1" u="none">
                <a:solidFill>
                  <a:schemeClr val="folHlink"/>
                </a:solidFill>
                <a:latin typeface="Times"/>
                <a:ea typeface="Times"/>
                <a:cs typeface="Times"/>
                <a:sym typeface="Times"/>
              </a:rPr>
              <a:t>WTAAD</a:t>
            </a:r>
            <a:r>
              <a:rPr lang="en" sz="2800" b="1" i="1" u="none">
                <a:solidFill>
                  <a:schemeClr val="dk1"/>
                </a:solidFill>
                <a:latin typeface="Times"/>
                <a:ea typeface="Times"/>
                <a:cs typeface="Times"/>
                <a:sym typeface="Times"/>
              </a:rPr>
              <a:t>.</a:t>
            </a:r>
            <a:endParaRPr/>
          </a:p>
        </p:txBody>
      </p:sp>
      <p:sp>
        <p:nvSpPr>
          <p:cNvPr id="2447" name="Google Shape;2447;p253"/>
          <p:cNvSpPr txBox="1"/>
          <p:nvPr/>
        </p:nvSpPr>
        <p:spPr>
          <a:xfrm>
            <a:off x="1143000" y="0"/>
            <a:ext cx="2487600" cy="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Example 30.3</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254"/>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237</a:t>
            </a:fld>
            <a:endParaRPr/>
          </a:p>
        </p:txBody>
      </p:sp>
      <p:sp>
        <p:nvSpPr>
          <p:cNvPr id="2453" name="Google Shape;2453;p254"/>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4" name="Google Shape;2454;p254"/>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5" name="Google Shape;2455;p254"/>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6" name="Google Shape;2456;p254"/>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7" name="Google Shape;2457;p254"/>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8" name="Google Shape;2458;p254"/>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59" name="Google Shape;2459;p254"/>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60" name="Google Shape;2460;p254"/>
          <p:cNvSpPr txBox="1"/>
          <p:nvPr/>
        </p:nvSpPr>
        <p:spPr>
          <a:xfrm>
            <a:off x="228600" y="857250"/>
            <a:ext cx="8686800" cy="709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Use the shift cipher with key = 15 to decrypt the message “WTAAD.”</a:t>
            </a:r>
            <a:endParaRPr/>
          </a:p>
        </p:txBody>
      </p:sp>
      <p:sp>
        <p:nvSpPr>
          <p:cNvPr id="2461" name="Google Shape;2461;p254"/>
          <p:cNvSpPr txBox="1"/>
          <p:nvPr/>
        </p:nvSpPr>
        <p:spPr>
          <a:xfrm>
            <a:off x="228600" y="2330053"/>
            <a:ext cx="8686800" cy="199072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Solution</a:t>
            </a:r>
            <a:endParaRPr/>
          </a:p>
          <a:p>
            <a:pPr marL="0" marR="0" lvl="0" indent="0" algn="just" rtl="0">
              <a:lnSpc>
                <a:spcPct val="100000"/>
              </a:lnSpc>
              <a:spcBef>
                <a:spcPts val="0"/>
              </a:spcBef>
              <a:spcAft>
                <a:spcPts val="0"/>
              </a:spcAft>
              <a:buClr>
                <a:schemeClr val="dk1"/>
              </a:buClr>
              <a:buSzPts val="2800"/>
              <a:buFont typeface="Times"/>
              <a:buNone/>
            </a:pPr>
            <a:r>
              <a:rPr lang="en" sz="2800" b="1" i="1" u="none">
                <a:solidFill>
                  <a:schemeClr val="dk1"/>
                </a:solidFill>
                <a:latin typeface="Times"/>
                <a:ea typeface="Times"/>
                <a:cs typeface="Times"/>
                <a:sym typeface="Times"/>
              </a:rPr>
              <a:t>We decrypt one character at a time. Each character is shifted 15 characters up. Letter W is decrypted to H. Letter T is decrypted to E. The first A is decrypted to L. The second A is decrypted to L. And, finally, D is decrypted to O. The plaintext is </a:t>
            </a:r>
            <a:r>
              <a:rPr lang="en" sz="2800" b="1" i="1" u="none">
                <a:solidFill>
                  <a:schemeClr val="folHlink"/>
                </a:solidFill>
                <a:latin typeface="Times"/>
                <a:ea typeface="Times"/>
                <a:cs typeface="Times"/>
                <a:sym typeface="Times"/>
              </a:rPr>
              <a:t>HELLO</a:t>
            </a:r>
            <a:r>
              <a:rPr lang="en" sz="2800" b="1" i="1" u="none">
                <a:solidFill>
                  <a:schemeClr val="dk1"/>
                </a:solidFill>
                <a:latin typeface="Times"/>
                <a:ea typeface="Times"/>
                <a:cs typeface="Times"/>
                <a:sym typeface="Times"/>
              </a:rPr>
              <a:t>.</a:t>
            </a:r>
            <a:endParaRPr/>
          </a:p>
        </p:txBody>
      </p:sp>
      <p:sp>
        <p:nvSpPr>
          <p:cNvPr id="2462" name="Google Shape;2462;p254"/>
          <p:cNvSpPr txBox="1"/>
          <p:nvPr/>
        </p:nvSpPr>
        <p:spPr>
          <a:xfrm>
            <a:off x="1143000" y="0"/>
            <a:ext cx="2487600" cy="4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3200"/>
              <a:buFont typeface="Times New Roman"/>
              <a:buNone/>
            </a:pPr>
            <a:r>
              <a:rPr lang="en" sz="3200" b="1" i="1" u="none">
                <a:solidFill>
                  <a:schemeClr val="hlink"/>
                </a:solidFill>
                <a:latin typeface="Times New Roman"/>
                <a:ea typeface="Times New Roman"/>
                <a:cs typeface="Times New Roman"/>
                <a:sym typeface="Times New Roman"/>
              </a:rPr>
              <a:t>Example 30.4</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255"/>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238</a:t>
            </a:fld>
            <a:endParaRPr/>
          </a:p>
        </p:txBody>
      </p:sp>
      <p:sp>
        <p:nvSpPr>
          <p:cNvPr id="2468" name="Google Shape;2468;p25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69" name="Google Shape;2469;p25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70" name="Google Shape;2470;p25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71" name="Google Shape;2471;p25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72" name="Google Shape;2472;p25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73" name="Google Shape;2473;p25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74" name="Google Shape;2474;p25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475" name="Google Shape;2475;p255"/>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476" name="Google Shape;2476;p255"/>
          <p:cNvCxnSpPr/>
          <p:nvPr/>
        </p:nvCxnSpPr>
        <p:spPr>
          <a:xfrm>
            <a:off x="458787" y="36957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477" name="Google Shape;2477;p255"/>
          <p:cNvSpPr txBox="1"/>
          <p:nvPr/>
        </p:nvSpPr>
        <p:spPr>
          <a:xfrm>
            <a:off x="495300" y="2069298"/>
            <a:ext cx="8077200" cy="1543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transposition cipher reorders (permutes) symbols in a block of symbols.</a:t>
            </a:r>
            <a:endParaRPr/>
          </a:p>
        </p:txBody>
      </p:sp>
      <p:grpSp>
        <p:nvGrpSpPr>
          <p:cNvPr id="2478" name="Google Shape;2478;p255"/>
          <p:cNvGrpSpPr/>
          <p:nvPr/>
        </p:nvGrpSpPr>
        <p:grpSpPr>
          <a:xfrm>
            <a:off x="457200" y="1485900"/>
            <a:ext cx="1143000" cy="425053"/>
            <a:chOff x="1200" y="1248"/>
            <a:chExt cx="720" cy="357"/>
          </a:xfrm>
        </p:grpSpPr>
        <p:pic>
          <p:nvPicPr>
            <p:cNvPr id="2479" name="Google Shape;2479;p25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480" name="Google Shape;2480;p255"/>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256"/>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239</a:t>
            </a:fld>
            <a:endParaRPr/>
          </a:p>
        </p:txBody>
      </p:sp>
      <p:cxnSp>
        <p:nvCxnSpPr>
          <p:cNvPr id="2486" name="Google Shape;2486;p256"/>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487" name="Google Shape;2487;p256"/>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488" name="Google Shape;2488;p256"/>
          <p:cNvSpPr txBox="1"/>
          <p:nvPr/>
        </p:nvSpPr>
        <p:spPr>
          <a:xfrm>
            <a:off x="304800" y="571500"/>
            <a:ext cx="2373312" cy="30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Times New Roman"/>
              <a:buNone/>
            </a:pPr>
            <a:r>
              <a:rPr lang="en" sz="2000" b="1" i="1" u="none">
                <a:solidFill>
                  <a:schemeClr val="dk1"/>
                </a:solidFill>
                <a:latin typeface="Times New Roman"/>
                <a:ea typeface="Times New Roman"/>
                <a:cs typeface="Times New Roman"/>
                <a:sym typeface="Times New Roman"/>
              </a:rPr>
              <a:t>Transposition cipher</a:t>
            </a:r>
            <a:endParaRPr/>
          </a:p>
        </p:txBody>
      </p:sp>
      <p:cxnSp>
        <p:nvCxnSpPr>
          <p:cNvPr id="2489" name="Google Shape;2489;p256"/>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490" name="Google Shape;2490;p256"/>
          <p:cNvPicPr preferRelativeResize="0"/>
          <p:nvPr/>
        </p:nvPicPr>
        <p:blipFill rotWithShape="1">
          <a:blip r:embed="rId3">
            <a:alphaModFix/>
          </a:blip>
          <a:srcRect/>
          <a:stretch/>
        </p:blipFill>
        <p:spPr>
          <a:xfrm>
            <a:off x="184325" y="1185875"/>
            <a:ext cx="8762999" cy="28229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Google Shape;416;p57"/>
          <p:cNvCxnSpPr/>
          <p:nvPr/>
        </p:nvCxnSpPr>
        <p:spPr>
          <a:xfrm>
            <a:off x="152400" y="571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17" name="Google Shape;417;p57"/>
          <p:cNvCxnSpPr/>
          <p:nvPr/>
        </p:nvCxnSpPr>
        <p:spPr>
          <a:xfrm>
            <a:off x="152400" y="6858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18" name="Google Shape;418;p57"/>
          <p:cNvSpPr txBox="1"/>
          <p:nvPr/>
        </p:nvSpPr>
        <p:spPr>
          <a:xfrm>
            <a:off x="304800" y="228600"/>
            <a:ext cx="86106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a:solidFill>
                  <a:schemeClr val="folHlink"/>
                </a:solidFill>
                <a:latin typeface="Times New Roman"/>
                <a:ea typeface="Times New Roman"/>
                <a:cs typeface="Times New Roman"/>
                <a:sym typeface="Times New Roman"/>
              </a:rPr>
              <a:t>Calculation of Checksum in the sender side and receiver side</a:t>
            </a:r>
            <a:endParaRPr/>
          </a:p>
        </p:txBody>
      </p:sp>
      <p:cxnSp>
        <p:nvCxnSpPr>
          <p:cNvPr id="419" name="Google Shape;419;p57"/>
          <p:cNvCxnSpPr/>
          <p:nvPr/>
        </p:nvCxnSpPr>
        <p:spPr>
          <a:xfrm>
            <a:off x="152400" y="5105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420" name="Google Shape;420;p57"/>
          <p:cNvPicPr preferRelativeResize="0"/>
          <p:nvPr/>
        </p:nvPicPr>
        <p:blipFill rotWithShape="1">
          <a:blip r:embed="rId3">
            <a:alphaModFix/>
          </a:blip>
          <a:srcRect/>
          <a:stretch/>
        </p:blipFill>
        <p:spPr>
          <a:xfrm>
            <a:off x="1359240" y="800100"/>
            <a:ext cx="6421286" cy="4172563"/>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257"/>
          <p:cNvSpPr/>
          <p:nvPr/>
        </p:nvSpPr>
        <p:spPr>
          <a:xfrm>
            <a:off x="146050" y="4657725"/>
            <a:ext cx="457200" cy="342900"/>
          </a:xfrm>
          <a:prstGeom prst="ellipse">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 sz="1400" b="1" i="0" u="none">
                <a:solidFill>
                  <a:srgbClr val="FFFFFF"/>
                </a:solidFill>
                <a:latin typeface="Libre Franklin"/>
                <a:ea typeface="Libre Franklin"/>
                <a:cs typeface="Libre Franklin"/>
                <a:sym typeface="Libre Franklin"/>
              </a:rPr>
              <a:t>30.</a:t>
            </a:r>
            <a:fld id="{00000000-1234-1234-1234-123412341234}" type="slidenum">
              <a:rPr lang="en" sz="1400" b="1" i="0" u="none">
                <a:solidFill>
                  <a:srgbClr val="FFFFFF"/>
                </a:solidFill>
                <a:latin typeface="Libre Franklin"/>
                <a:ea typeface="Libre Franklin"/>
                <a:cs typeface="Libre Franklin"/>
                <a:sym typeface="Libre Franklin"/>
              </a:rPr>
              <a:t>240</a:t>
            </a:fld>
            <a:endParaRPr/>
          </a:p>
        </p:txBody>
      </p:sp>
      <p:sp>
        <p:nvSpPr>
          <p:cNvPr id="2496" name="Google Shape;2496;p257"/>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97" name="Google Shape;2497;p257"/>
          <p:cNvSpPr txBox="1"/>
          <p:nvPr/>
        </p:nvSpPr>
        <p:spPr>
          <a:xfrm>
            <a:off x="228600" y="304800"/>
            <a:ext cx="8864100" cy="7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ASYMMETRIC-KEY CRYPTOGRAPHY</a:t>
            </a:r>
            <a:endParaRPr/>
          </a:p>
        </p:txBody>
      </p:sp>
      <p:sp>
        <p:nvSpPr>
          <p:cNvPr id="2498" name="Google Shape;2498;p257"/>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499" name="Google Shape;2499;p257"/>
          <p:cNvSpPr txBox="1"/>
          <p:nvPr/>
        </p:nvSpPr>
        <p:spPr>
          <a:xfrm>
            <a:off x="165100" y="1085850"/>
            <a:ext cx="8864100" cy="1435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An asymmetric-key (or public-key) cipher uses two keys: one private and one public. </a:t>
            </a:r>
            <a:r>
              <a:rPr lang="en" sz="2800" b="1" i="1">
                <a:solidFill>
                  <a:schemeClr val="dk1"/>
                </a:solidFill>
                <a:latin typeface="Times New Roman"/>
                <a:ea typeface="Times New Roman"/>
                <a:cs typeface="Times New Roman"/>
                <a:sym typeface="Times New Roman"/>
              </a:rPr>
              <a:t>T</a:t>
            </a:r>
            <a:r>
              <a:rPr lang="en" sz="2800" b="1" i="1" u="none">
                <a:solidFill>
                  <a:schemeClr val="dk1"/>
                </a:solidFill>
                <a:latin typeface="Times New Roman"/>
                <a:ea typeface="Times New Roman"/>
                <a:cs typeface="Times New Roman"/>
                <a:sym typeface="Times New Roman"/>
              </a:rPr>
              <a:t>wo algorithms: RSA and Diffie-Hellman.</a:t>
            </a:r>
            <a:endParaRPr/>
          </a:p>
        </p:txBody>
      </p:sp>
      <p:sp>
        <p:nvSpPr>
          <p:cNvPr id="2500" name="Google Shape;2500;p257"/>
          <p:cNvSpPr txBox="1"/>
          <p:nvPr/>
        </p:nvSpPr>
        <p:spPr>
          <a:xfrm>
            <a:off x="152400" y="3214688"/>
            <a:ext cx="8610600" cy="62269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RSA (</a:t>
            </a:r>
            <a:r>
              <a:rPr lang="en" sz="2400" b="1" i="0" u="none">
                <a:solidFill>
                  <a:srgbClr val="0070C0"/>
                </a:solidFill>
                <a:latin typeface="Arial"/>
                <a:ea typeface="Arial"/>
                <a:cs typeface="Arial"/>
                <a:sym typeface="Arial"/>
              </a:rPr>
              <a:t>Ron </a:t>
            </a:r>
            <a:r>
              <a:rPr lang="en" sz="2400" b="1" i="0" u="sng">
                <a:solidFill>
                  <a:srgbClr val="0070C0"/>
                </a:solidFill>
                <a:latin typeface="Arial"/>
                <a:ea typeface="Arial"/>
                <a:cs typeface="Arial"/>
                <a:sym typeface="Arial"/>
              </a:rPr>
              <a:t>Rivest</a:t>
            </a:r>
            <a:r>
              <a:rPr lang="en" sz="2400" b="1" i="0" u="none">
                <a:solidFill>
                  <a:srgbClr val="0070C0"/>
                </a:solidFill>
                <a:latin typeface="Arial"/>
                <a:ea typeface="Arial"/>
                <a:cs typeface="Arial"/>
                <a:sym typeface="Arial"/>
              </a:rPr>
              <a:t>, Adi </a:t>
            </a:r>
            <a:r>
              <a:rPr lang="en" sz="2400" b="1" i="0" u="sng">
                <a:solidFill>
                  <a:srgbClr val="0070C0"/>
                </a:solidFill>
                <a:latin typeface="Arial"/>
                <a:ea typeface="Arial"/>
                <a:cs typeface="Arial"/>
                <a:sym typeface="Arial"/>
              </a:rPr>
              <a:t>Shamir</a:t>
            </a:r>
            <a:r>
              <a:rPr lang="en" sz="2400" b="1" i="0" u="none">
                <a:solidFill>
                  <a:srgbClr val="0070C0"/>
                </a:solidFill>
                <a:latin typeface="Arial"/>
                <a:ea typeface="Arial"/>
                <a:cs typeface="Arial"/>
                <a:sym typeface="Arial"/>
              </a:rPr>
              <a:t> and Leonard </a:t>
            </a:r>
            <a:r>
              <a:rPr lang="en" sz="2400" b="1" i="0" u="sng">
                <a:solidFill>
                  <a:srgbClr val="0070C0"/>
                </a:solidFill>
                <a:latin typeface="Arial"/>
                <a:ea typeface="Arial"/>
                <a:cs typeface="Arial"/>
                <a:sym typeface="Arial"/>
              </a:rPr>
              <a:t>Adleman</a:t>
            </a:r>
            <a:r>
              <a:rPr lang="en" sz="2400" b="1" i="0" u="none">
                <a:solidFill>
                  <a:srgbClr val="0033CC"/>
                </a:solidFill>
                <a:latin typeface="Times New Roman"/>
                <a:ea typeface="Times New Roman"/>
                <a:cs typeface="Times New Roman"/>
                <a:sym typeface="Times New Roman"/>
              </a:rPr>
              <a:t>)</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Diffie-Hellman</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A7E1-9BD6-4C38-B8D9-665B1ACD1810}"/>
              </a:ext>
            </a:extLst>
          </p:cNvPr>
          <p:cNvSpPr>
            <a:spLocks noGrp="1"/>
          </p:cNvSpPr>
          <p:nvPr>
            <p:ph type="title"/>
          </p:nvPr>
        </p:nvSpPr>
        <p:spPr>
          <a:xfrm>
            <a:off x="85060" y="1566946"/>
            <a:ext cx="9058940" cy="857250"/>
          </a:xfrm>
        </p:spPr>
        <p:txBody>
          <a:bodyPr/>
          <a:lstStyle/>
          <a:p>
            <a:pPr algn="ctr"/>
            <a:r>
              <a:rPr lang="en-US" dirty="0"/>
              <a:t>All the best……</a:t>
            </a:r>
          </a:p>
        </p:txBody>
      </p:sp>
      <p:sp>
        <p:nvSpPr>
          <p:cNvPr id="3" name="Text Placeholder 2">
            <a:extLst>
              <a:ext uri="{FF2B5EF4-FFF2-40B4-BE49-F238E27FC236}">
                <a16:creationId xmlns:a16="http://schemas.microsoft.com/office/drawing/2014/main" id="{07D73426-D7F3-4988-A17B-FEEA0A0A8E53}"/>
              </a:ext>
            </a:extLst>
          </p:cNvPr>
          <p:cNvSpPr>
            <a:spLocks noGrp="1"/>
          </p:cNvSpPr>
          <p:nvPr>
            <p:ph type="body" idx="1"/>
          </p:nvPr>
        </p:nvSpPr>
        <p:spPr>
          <a:xfrm>
            <a:off x="0" y="3551274"/>
            <a:ext cx="9058940" cy="963576"/>
          </a:xfrm>
        </p:spPr>
        <p:txBody>
          <a:bodyPr/>
          <a:lstStyle/>
          <a:p>
            <a:pPr marL="131445" indent="0" algn="ctr">
              <a:buNone/>
            </a:pPr>
            <a:r>
              <a:rPr lang="en-US" dirty="0"/>
              <a:t>Please remember this is only a small pointer to your topics. You need to read your text book.</a:t>
            </a:r>
          </a:p>
        </p:txBody>
      </p:sp>
    </p:spTree>
    <p:extLst>
      <p:ext uri="{BB962C8B-B14F-4D97-AF65-F5344CB8AC3E}">
        <p14:creationId xmlns:p14="http://schemas.microsoft.com/office/powerpoint/2010/main" val="231443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cxnSp>
        <p:nvCxnSpPr>
          <p:cNvPr id="425" name="Google Shape;425;p58"/>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26" name="Google Shape;426;p58"/>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27" name="Google Shape;427;p58"/>
          <p:cNvSpPr txBox="1"/>
          <p:nvPr/>
        </p:nvSpPr>
        <p:spPr>
          <a:xfrm>
            <a:off x="304800" y="571500"/>
            <a:ext cx="35258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Example</a:t>
            </a:r>
            <a:endParaRPr/>
          </a:p>
        </p:txBody>
      </p:sp>
      <p:cxnSp>
        <p:nvCxnSpPr>
          <p:cNvPr id="428" name="Google Shape;428;p58"/>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429" name="Google Shape;429;p58"/>
          <p:cNvPicPr preferRelativeResize="0"/>
          <p:nvPr/>
        </p:nvPicPr>
        <p:blipFill rotWithShape="1">
          <a:blip r:embed="rId3">
            <a:alphaModFix/>
          </a:blip>
          <a:srcRect/>
          <a:stretch/>
        </p:blipFill>
        <p:spPr>
          <a:xfrm>
            <a:off x="1447800" y="1257300"/>
            <a:ext cx="6176964" cy="31372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9"/>
          <p:cNvSpPr txBox="1">
            <a:spLocks noGrp="1"/>
          </p:cNvSpPr>
          <p:nvPr>
            <p:ph type="title"/>
          </p:nvPr>
        </p:nvSpPr>
        <p:spPr>
          <a:xfrm>
            <a:off x="457200" y="205978"/>
            <a:ext cx="8229600" cy="857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600"/>
              <a:t>What kind of error is undetectable by the checksum?</a:t>
            </a:r>
            <a:endParaRPr sz="2600"/>
          </a:p>
        </p:txBody>
      </p:sp>
      <p:sp>
        <p:nvSpPr>
          <p:cNvPr id="435" name="Google Shape;435;p59"/>
          <p:cNvSpPr txBox="1">
            <a:spLocks noGrp="1"/>
          </p:cNvSpPr>
          <p:nvPr>
            <p:ph type="body" idx="1"/>
          </p:nvPr>
        </p:nvSpPr>
        <p:spPr>
          <a:xfrm>
            <a:off x="337450" y="705400"/>
            <a:ext cx="8425500" cy="4336800"/>
          </a:xfrm>
          <a:prstGeom prst="rect">
            <a:avLst/>
          </a:prstGeom>
        </p:spPr>
        <p:txBody>
          <a:bodyPr spcFirstLastPara="1" wrap="square" lIns="91425" tIns="45700" rIns="91425" bIns="45700" anchor="t" anchorCtr="0">
            <a:noAutofit/>
          </a:bodyPr>
          <a:lstStyle/>
          <a:p>
            <a:pPr marL="0" lvl="0" indent="0" algn="just" rtl="0">
              <a:spcBef>
                <a:spcPts val="640"/>
              </a:spcBef>
              <a:spcAft>
                <a:spcPts val="0"/>
              </a:spcAft>
              <a:buNone/>
            </a:pPr>
            <a:r>
              <a:rPr lang="en" sz="2400">
                <a:latin typeface="Arial"/>
                <a:ea typeface="Arial"/>
                <a:cs typeface="Arial"/>
                <a:sym typeface="Arial"/>
              </a:rPr>
              <a:t>The traditional checksum uses a small number of bits (16) to detect errors in a message of any size (sometimes thousands of bits).  However, it is not as strong as the CRC in error-checking capability. For example, if the value of one word is incremented and the value of another word is decremented by the same amount, the two errors cannot be detected because the sum and checksum remain the same. Also if the values of several words are incremented but the total change is a multiple of 65535, the sum and the checksum does not change, which means the errors are not detected.</a:t>
            </a:r>
            <a:endParaRPr sz="24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60"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441" name="Google Shape;441;p60"/>
          <p:cNvSpPr txBox="1"/>
          <p:nvPr/>
        </p:nvSpPr>
        <p:spPr>
          <a:xfrm>
            <a:off x="1143000" y="1885950"/>
            <a:ext cx="6858000" cy="13025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a:solidFill>
                  <a:schemeClr val="dk2"/>
                </a:solidFill>
                <a:latin typeface="Arial"/>
                <a:ea typeface="Arial"/>
                <a:cs typeface="Arial"/>
                <a:sym typeface="Arial"/>
              </a:rPr>
              <a:t>Chapter 12</a:t>
            </a:r>
            <a:endParaRPr/>
          </a:p>
          <a:p>
            <a:pPr marL="0" marR="0" lvl="0" indent="0" algn="ctr" rtl="0">
              <a:lnSpc>
                <a:spcPct val="100000"/>
              </a:lnSpc>
              <a:spcBef>
                <a:spcPts val="0"/>
              </a:spcBef>
              <a:spcAft>
                <a:spcPts val="0"/>
              </a:spcAft>
              <a:buClr>
                <a:schemeClr val="dk1"/>
              </a:buClr>
              <a:buSzPts val="2000"/>
              <a:buFont typeface="Arial"/>
              <a:buNone/>
            </a:pPr>
            <a:endParaRPr sz="2000" b="1" i="0" u="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r>
              <a:rPr lang="en" sz="4400" b="1" i="0" u="none">
                <a:solidFill>
                  <a:schemeClr val="dk1"/>
                </a:solidFill>
                <a:latin typeface="Arial"/>
                <a:ea typeface="Arial"/>
                <a:cs typeface="Arial"/>
                <a:sym typeface="Arial"/>
              </a:rPr>
              <a:t>Multiple Access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cxnSp>
        <p:nvCxnSpPr>
          <p:cNvPr id="446" name="Google Shape;446;p61"/>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47" name="Google Shape;447;p61"/>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48" name="Google Shape;448;p61"/>
          <p:cNvSpPr txBox="1"/>
          <p:nvPr/>
        </p:nvSpPr>
        <p:spPr>
          <a:xfrm>
            <a:off x="304800" y="285750"/>
            <a:ext cx="8475662"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1600" b="1" i="0" u="none">
                <a:solidFill>
                  <a:schemeClr val="dk1"/>
                </a:solidFill>
                <a:latin typeface="Arial"/>
                <a:ea typeface="Arial"/>
                <a:cs typeface="Arial"/>
                <a:sym typeface="Arial"/>
              </a:rPr>
              <a:t>Data link layer divided into two functionality-oriented sublayers</a:t>
            </a:r>
            <a:endParaRPr/>
          </a:p>
        </p:txBody>
      </p:sp>
      <p:cxnSp>
        <p:nvCxnSpPr>
          <p:cNvPr id="449" name="Google Shape;449;p61"/>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450" name="Google Shape;450;p61"/>
          <p:cNvPicPr preferRelativeResize="0"/>
          <p:nvPr/>
        </p:nvPicPr>
        <p:blipFill rotWithShape="1">
          <a:blip r:embed="rId3">
            <a:alphaModFix/>
          </a:blip>
          <a:srcRect/>
          <a:stretch/>
        </p:blipFill>
        <p:spPr>
          <a:xfrm>
            <a:off x="1061601" y="935175"/>
            <a:ext cx="6944149" cy="327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cxnSp>
        <p:nvCxnSpPr>
          <p:cNvPr id="455" name="Google Shape;455;p62"/>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56" name="Google Shape;456;p62"/>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57" name="Google Shape;457;p62"/>
          <p:cNvSpPr txBox="1"/>
          <p:nvPr/>
        </p:nvSpPr>
        <p:spPr>
          <a:xfrm>
            <a:off x="228600" y="209550"/>
            <a:ext cx="85041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1600" b="1">
                <a:solidFill>
                  <a:schemeClr val="dk1"/>
                </a:solidFill>
              </a:rPr>
              <a:t>Summary</a:t>
            </a:r>
            <a:r>
              <a:rPr lang="en" sz="1600" b="1" i="0" u="none">
                <a:solidFill>
                  <a:schemeClr val="dk1"/>
                </a:solidFill>
                <a:latin typeface="Arial"/>
                <a:ea typeface="Arial"/>
                <a:cs typeface="Arial"/>
                <a:sym typeface="Arial"/>
              </a:rPr>
              <a:t> of multiple-access protocols discussed in this chapter </a:t>
            </a:r>
            <a:endParaRPr/>
          </a:p>
        </p:txBody>
      </p:sp>
      <p:pic>
        <p:nvPicPr>
          <p:cNvPr id="458" name="Google Shape;458;p62"/>
          <p:cNvPicPr preferRelativeResize="0"/>
          <p:nvPr/>
        </p:nvPicPr>
        <p:blipFill rotWithShape="1">
          <a:blip r:embed="rId3">
            <a:alphaModFix/>
          </a:blip>
          <a:srcRect/>
          <a:stretch/>
        </p:blipFill>
        <p:spPr>
          <a:xfrm>
            <a:off x="190500" y="647700"/>
            <a:ext cx="8763001" cy="4391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6"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
        <p:nvSpPr>
          <p:cNvPr id="169" name="Google Shape;169;p36"/>
          <p:cNvSpPr txBox="1"/>
          <p:nvPr/>
        </p:nvSpPr>
        <p:spPr>
          <a:xfrm>
            <a:off x="470275" y="822600"/>
            <a:ext cx="8595300" cy="4232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2600" b="1">
                <a:solidFill>
                  <a:srgbClr val="0070C0"/>
                </a:solidFill>
                <a:highlight>
                  <a:srgbClr val="FFFF00"/>
                </a:highlight>
                <a:latin typeface="Times New Roman"/>
                <a:ea typeface="Times New Roman"/>
                <a:cs typeface="Times New Roman"/>
                <a:sym typeface="Times New Roman"/>
              </a:rPr>
              <a:t>Unit-3 </a:t>
            </a:r>
            <a:endParaRPr sz="2600" b="1">
              <a:solidFill>
                <a:srgbClr val="0070C0"/>
              </a:solidFill>
              <a:highlight>
                <a:srgbClr val="FFFF00"/>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600" b="1">
                <a:solidFill>
                  <a:srgbClr val="0070C0"/>
                </a:solidFill>
                <a:highlight>
                  <a:srgbClr val="FFFF00"/>
                </a:highlight>
                <a:latin typeface="Times New Roman"/>
                <a:ea typeface="Times New Roman"/>
                <a:cs typeface="Times New Roman"/>
                <a:sym typeface="Times New Roman"/>
              </a:rPr>
              <a:t>Data link Layer </a:t>
            </a:r>
            <a:endParaRPr sz="2600" b="1">
              <a:solidFill>
                <a:srgbClr val="0070C0"/>
              </a:solidFill>
              <a:highlight>
                <a:srgbClr val="FFFF00"/>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600" b="1">
                <a:solidFill>
                  <a:srgbClr val="0070C0"/>
                </a:solidFill>
                <a:latin typeface="Times New Roman"/>
                <a:ea typeface="Times New Roman"/>
                <a:cs typeface="Times New Roman"/>
                <a:sym typeface="Times New Roman"/>
              </a:rPr>
              <a:t>Error correction and detection: Introduction – checksum Multiple Access: Random access – Aloha – Controlled Access: reservation – polling – token passing. Channelization: FDMA - TDMA Wireless Lans IEEE 802.11 - architecture – MAC sub layer Addressing mechanism – physical layer - Bluetooth: architecture – Bluetooth layers. Connecting Devices – hubs – repeaters – bridges – switches – routers – gateway.</a:t>
            </a:r>
            <a:endParaRPr sz="5900" b="1">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3"/>
          <p:cNvSpPr txBox="1"/>
          <p:nvPr/>
        </p:nvSpPr>
        <p:spPr>
          <a:xfrm>
            <a:off x="0" y="0"/>
            <a:ext cx="9144000" cy="74295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64" name="Google Shape;464;p63"/>
          <p:cNvSpPr txBox="1"/>
          <p:nvPr/>
        </p:nvSpPr>
        <p:spPr>
          <a:xfrm>
            <a:off x="228600" y="171450"/>
            <a:ext cx="4813300"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a:solidFill>
                  <a:srgbClr val="FF00FF"/>
                </a:solidFill>
                <a:latin typeface="Times"/>
                <a:ea typeface="Times"/>
                <a:cs typeface="Times"/>
                <a:sym typeface="Times"/>
              </a:rPr>
              <a:t>*</a:t>
            </a:r>
            <a:r>
              <a:rPr lang="en" sz="3200" b="1" i="0" u="none">
                <a:solidFill>
                  <a:schemeClr val="dk1"/>
                </a:solidFill>
                <a:latin typeface="Times"/>
                <a:ea typeface="Times"/>
                <a:cs typeface="Times"/>
                <a:sym typeface="Times"/>
              </a:rPr>
              <a:t>RANDOM ACCESS</a:t>
            </a:r>
            <a:endParaRPr/>
          </a:p>
        </p:txBody>
      </p:sp>
      <p:sp>
        <p:nvSpPr>
          <p:cNvPr id="465" name="Google Shape;465;p63"/>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466" name="Google Shape;466;p63"/>
          <p:cNvSpPr txBox="1"/>
          <p:nvPr/>
        </p:nvSpPr>
        <p:spPr>
          <a:xfrm>
            <a:off x="304800" y="857250"/>
            <a:ext cx="8229600" cy="2008584"/>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400"/>
              <a:buFont typeface="Arial"/>
              <a:buNone/>
            </a:pPr>
            <a:r>
              <a:rPr lang="en" sz="2400" i="0" u="none">
                <a:solidFill>
                  <a:schemeClr val="dk1"/>
                </a:solidFill>
              </a:rPr>
              <a:t>In </a:t>
            </a:r>
            <a:r>
              <a:rPr lang="en" sz="2400" i="0" u="none">
                <a:solidFill>
                  <a:schemeClr val="hlink"/>
                </a:solidFill>
              </a:rPr>
              <a:t>random access</a:t>
            </a:r>
            <a:r>
              <a:rPr lang="en" sz="2400" i="0" u="none">
                <a:solidFill>
                  <a:schemeClr val="dk1"/>
                </a:solidFill>
              </a:rPr>
              <a:t> or </a:t>
            </a:r>
            <a:r>
              <a:rPr lang="en" sz="2400" i="0" u="none">
                <a:solidFill>
                  <a:schemeClr val="hlink"/>
                </a:solidFill>
              </a:rPr>
              <a:t>contention</a:t>
            </a:r>
            <a:r>
              <a:rPr lang="en" sz="2400" i="0" u="none">
                <a:solidFill>
                  <a:schemeClr val="dk1"/>
                </a:solidFill>
              </a:rPr>
              <a:t> methods, no station is superior to another station and none is assigned the control over another. No station permits, or does not permit, another station to send. At each instance, a station that has data to send uses a procedure defined by the protocol to make a decision on whether or not to send. </a:t>
            </a:r>
            <a:endParaRPr/>
          </a:p>
        </p:txBody>
      </p:sp>
      <p:sp>
        <p:nvSpPr>
          <p:cNvPr id="467" name="Google Shape;467;p63"/>
          <p:cNvSpPr txBox="1"/>
          <p:nvPr/>
        </p:nvSpPr>
        <p:spPr>
          <a:xfrm>
            <a:off x="304800" y="3557588"/>
            <a:ext cx="7924800" cy="808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1600"/>
              <a:buFont typeface="Arial"/>
              <a:buNone/>
            </a:pPr>
            <a:r>
              <a:rPr lang="en" sz="1600" b="1" i="0" u="none">
                <a:solidFill>
                  <a:srgbClr val="0033CC"/>
                </a:solidFill>
                <a:latin typeface="Arial"/>
                <a:ea typeface="Arial"/>
                <a:cs typeface="Arial"/>
                <a:sym typeface="Arial"/>
              </a:rPr>
              <a:t>ALOHA</a:t>
            </a:r>
            <a:br>
              <a:rPr lang="en" sz="1600" b="1" i="0" u="none">
                <a:solidFill>
                  <a:srgbClr val="0033CC"/>
                </a:solidFill>
                <a:latin typeface="Arial"/>
                <a:ea typeface="Arial"/>
                <a:cs typeface="Arial"/>
                <a:sym typeface="Arial"/>
              </a:rPr>
            </a:br>
            <a:r>
              <a:rPr lang="en" sz="1600" b="1" i="0" u="none">
                <a:solidFill>
                  <a:srgbClr val="0033CC"/>
                </a:solidFill>
                <a:latin typeface="Arial"/>
                <a:ea typeface="Arial"/>
                <a:cs typeface="Arial"/>
                <a:sym typeface="Arial"/>
              </a:rPr>
              <a:t>Carrier Sense Multiple Access</a:t>
            </a:r>
            <a:endParaRPr/>
          </a:p>
          <a:p>
            <a:pPr marL="0" marR="0" lvl="0" indent="0" algn="l" rtl="0">
              <a:lnSpc>
                <a:spcPct val="100000"/>
              </a:lnSpc>
              <a:spcBef>
                <a:spcPts val="0"/>
              </a:spcBef>
              <a:spcAft>
                <a:spcPts val="0"/>
              </a:spcAft>
              <a:buClr>
                <a:srgbClr val="0033CC"/>
              </a:buClr>
              <a:buSzPts val="1600"/>
              <a:buFont typeface="Arial"/>
              <a:buNone/>
            </a:pPr>
            <a:r>
              <a:rPr lang="en" sz="1600" b="1" i="0" u="none">
                <a:solidFill>
                  <a:srgbClr val="0033CC"/>
                </a:solidFill>
                <a:latin typeface="Arial"/>
                <a:ea typeface="Arial"/>
                <a:cs typeface="Arial"/>
                <a:sym typeface="Arial"/>
              </a:rPr>
              <a:t>Carrier Sense Multiple Access with Collision Detection</a:t>
            </a:r>
            <a:endParaRPr/>
          </a:p>
          <a:p>
            <a:pPr marL="0" marR="0" lvl="0" indent="0" algn="l" rtl="0">
              <a:lnSpc>
                <a:spcPct val="100000"/>
              </a:lnSpc>
              <a:spcBef>
                <a:spcPts val="0"/>
              </a:spcBef>
              <a:spcAft>
                <a:spcPts val="0"/>
              </a:spcAft>
              <a:buClr>
                <a:srgbClr val="0033CC"/>
              </a:buClr>
              <a:buSzPts val="1600"/>
              <a:buFont typeface="Arial"/>
              <a:buNone/>
            </a:pPr>
            <a:r>
              <a:rPr lang="en" sz="1600" b="1" i="0" u="none">
                <a:solidFill>
                  <a:srgbClr val="0033CC"/>
                </a:solidFill>
                <a:latin typeface="Arial"/>
                <a:ea typeface="Arial"/>
                <a:cs typeface="Arial"/>
                <a:sym typeface="Arial"/>
              </a:rPr>
              <a:t>Carrier Sense Multiple Access with Collision Avoidance</a:t>
            </a:r>
            <a:endParaRPr/>
          </a:p>
        </p:txBody>
      </p:sp>
      <p:sp>
        <p:nvSpPr>
          <p:cNvPr id="468" name="Google Shape;468;p63"/>
          <p:cNvSpPr txBox="1"/>
          <p:nvPr/>
        </p:nvSpPr>
        <p:spPr>
          <a:xfrm>
            <a:off x="317500" y="3200400"/>
            <a:ext cx="3397250" cy="2536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1600"/>
              <a:buFont typeface="Arial"/>
              <a:buNone/>
            </a:pPr>
            <a:r>
              <a:rPr lang="en" sz="1600" b="1" i="0" u="sng">
                <a:solidFill>
                  <a:schemeClr val="hlink"/>
                </a:solidFill>
                <a:latin typeface="Arial"/>
                <a:ea typeface="Arial"/>
                <a:cs typeface="Arial"/>
                <a:sym typeface="Arial"/>
              </a:rPr>
              <a:t>Topics discussed in this section: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cxnSp>
        <p:nvCxnSpPr>
          <p:cNvPr id="473" name="Google Shape;473;p6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74" name="Google Shape;474;p64"/>
          <p:cNvCxnSpPr/>
          <p:nvPr/>
        </p:nvCxnSpPr>
        <p:spPr>
          <a:xfrm>
            <a:off x="152400" y="5905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75" name="Google Shape;475;p64"/>
          <p:cNvSpPr txBox="1"/>
          <p:nvPr/>
        </p:nvSpPr>
        <p:spPr>
          <a:xfrm>
            <a:off x="228600" y="209550"/>
            <a:ext cx="5469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Frames in a pure ALOHA network</a:t>
            </a:r>
            <a:endParaRPr/>
          </a:p>
        </p:txBody>
      </p:sp>
      <p:pic>
        <p:nvPicPr>
          <p:cNvPr id="476" name="Google Shape;476;p64"/>
          <p:cNvPicPr preferRelativeResize="0"/>
          <p:nvPr/>
        </p:nvPicPr>
        <p:blipFill rotWithShape="1">
          <a:blip r:embed="rId3">
            <a:alphaModFix/>
          </a:blip>
          <a:srcRect t="12500" b="-12500"/>
          <a:stretch/>
        </p:blipFill>
        <p:spPr>
          <a:xfrm>
            <a:off x="219075" y="742950"/>
            <a:ext cx="8763002" cy="41281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cxnSp>
        <p:nvCxnSpPr>
          <p:cNvPr id="481" name="Google Shape;481;p65"/>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82" name="Google Shape;482;p65"/>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83" name="Google Shape;483;p65"/>
          <p:cNvSpPr txBox="1"/>
          <p:nvPr/>
        </p:nvSpPr>
        <p:spPr>
          <a:xfrm>
            <a:off x="304800" y="133350"/>
            <a:ext cx="56721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Procedure for pure ALOHA protocol</a:t>
            </a:r>
            <a:endParaRPr/>
          </a:p>
        </p:txBody>
      </p:sp>
      <p:pic>
        <p:nvPicPr>
          <p:cNvPr id="484" name="Google Shape;484;p65"/>
          <p:cNvPicPr preferRelativeResize="0"/>
          <p:nvPr/>
        </p:nvPicPr>
        <p:blipFill rotWithShape="1">
          <a:blip r:embed="rId3">
            <a:alphaModFix/>
          </a:blip>
          <a:srcRect/>
          <a:stretch/>
        </p:blipFill>
        <p:spPr>
          <a:xfrm>
            <a:off x="1889958" y="590550"/>
            <a:ext cx="5851390" cy="4552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89" name="Google Shape;489;p66"/>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90" name="Google Shape;490;p66"/>
          <p:cNvCxnSpPr/>
          <p:nvPr/>
        </p:nvCxnSpPr>
        <p:spPr>
          <a:xfrm>
            <a:off x="152400" y="6667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91" name="Google Shape;491;p66"/>
          <p:cNvSpPr txBox="1"/>
          <p:nvPr/>
        </p:nvSpPr>
        <p:spPr>
          <a:xfrm>
            <a:off x="304800" y="209550"/>
            <a:ext cx="62691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Vulnerable time for pure ALOHA protocol</a:t>
            </a:r>
            <a:endParaRPr/>
          </a:p>
        </p:txBody>
      </p:sp>
      <p:pic>
        <p:nvPicPr>
          <p:cNvPr id="492" name="Google Shape;492;p66"/>
          <p:cNvPicPr preferRelativeResize="0"/>
          <p:nvPr/>
        </p:nvPicPr>
        <p:blipFill rotWithShape="1">
          <a:blip r:embed="rId3">
            <a:alphaModFix/>
          </a:blip>
          <a:srcRect/>
          <a:stretch/>
        </p:blipFill>
        <p:spPr>
          <a:xfrm>
            <a:off x="1171296" y="742951"/>
            <a:ext cx="6852075" cy="4400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67"/>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498" name="Google Shape;498;p67"/>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499" name="Google Shape;499;p67"/>
          <p:cNvSpPr txBox="1"/>
          <p:nvPr/>
        </p:nvSpPr>
        <p:spPr>
          <a:xfrm>
            <a:off x="304800" y="285750"/>
            <a:ext cx="566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Frames in a slotted ALOHA network</a:t>
            </a:r>
            <a:endParaRPr/>
          </a:p>
        </p:txBody>
      </p:sp>
      <p:pic>
        <p:nvPicPr>
          <p:cNvPr id="500" name="Google Shape;500;p67"/>
          <p:cNvPicPr preferRelativeResize="0"/>
          <p:nvPr/>
        </p:nvPicPr>
        <p:blipFill rotWithShape="1">
          <a:blip r:embed="rId3">
            <a:alphaModFix/>
          </a:blip>
          <a:srcRect/>
          <a:stretch/>
        </p:blipFill>
        <p:spPr>
          <a:xfrm>
            <a:off x="185720" y="770322"/>
            <a:ext cx="8819075" cy="412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cxnSp>
        <p:nvCxnSpPr>
          <p:cNvPr id="505" name="Google Shape;505;p68"/>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06" name="Google Shape;506;p68"/>
          <p:cNvCxnSpPr/>
          <p:nvPr/>
        </p:nvCxnSpPr>
        <p:spPr>
          <a:xfrm>
            <a:off x="152400" y="5524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07" name="Google Shape;507;p68"/>
          <p:cNvSpPr txBox="1"/>
          <p:nvPr/>
        </p:nvSpPr>
        <p:spPr>
          <a:xfrm>
            <a:off x="304800" y="171450"/>
            <a:ext cx="59467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Behavior of three persistence methods</a:t>
            </a:r>
            <a:endParaRPr/>
          </a:p>
        </p:txBody>
      </p:sp>
      <p:pic>
        <p:nvPicPr>
          <p:cNvPr id="508" name="Google Shape;508;p68"/>
          <p:cNvPicPr preferRelativeResize="0"/>
          <p:nvPr/>
        </p:nvPicPr>
        <p:blipFill rotWithShape="1">
          <a:blip r:embed="rId3">
            <a:alphaModFix/>
          </a:blip>
          <a:srcRect/>
          <a:stretch/>
        </p:blipFill>
        <p:spPr>
          <a:xfrm>
            <a:off x="2419350" y="609600"/>
            <a:ext cx="4265721" cy="4533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cxnSp>
        <p:nvCxnSpPr>
          <p:cNvPr id="513" name="Google Shape;513;p69"/>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14" name="Google Shape;514;p69"/>
          <p:cNvCxnSpPr/>
          <p:nvPr/>
        </p:nvCxnSpPr>
        <p:spPr>
          <a:xfrm>
            <a:off x="152400" y="5905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15" name="Google Shape;515;p69"/>
          <p:cNvSpPr txBox="1"/>
          <p:nvPr/>
        </p:nvSpPr>
        <p:spPr>
          <a:xfrm>
            <a:off x="304800" y="209550"/>
            <a:ext cx="65595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Flow diagram for three persistence methods</a:t>
            </a:r>
            <a:endParaRPr/>
          </a:p>
        </p:txBody>
      </p:sp>
      <p:pic>
        <p:nvPicPr>
          <p:cNvPr id="516" name="Google Shape;516;p69"/>
          <p:cNvPicPr preferRelativeResize="0"/>
          <p:nvPr/>
        </p:nvPicPr>
        <p:blipFill rotWithShape="1">
          <a:blip r:embed="rId3">
            <a:alphaModFix/>
          </a:blip>
          <a:srcRect/>
          <a:stretch/>
        </p:blipFill>
        <p:spPr>
          <a:xfrm>
            <a:off x="2251075" y="651276"/>
            <a:ext cx="4621166" cy="4492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cxnSp>
        <p:nvCxnSpPr>
          <p:cNvPr id="521" name="Google Shape;521;p70"/>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22" name="Google Shape;522;p70"/>
          <p:cNvCxnSpPr/>
          <p:nvPr/>
        </p:nvCxnSpPr>
        <p:spPr>
          <a:xfrm>
            <a:off x="152400" y="5905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23" name="Google Shape;523;p70"/>
          <p:cNvSpPr txBox="1"/>
          <p:nvPr/>
        </p:nvSpPr>
        <p:spPr>
          <a:xfrm>
            <a:off x="304800" y="209550"/>
            <a:ext cx="58485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Collision of the first bit in CSMA/CD</a:t>
            </a:r>
            <a:endParaRPr/>
          </a:p>
        </p:txBody>
      </p:sp>
      <p:pic>
        <p:nvPicPr>
          <p:cNvPr id="524" name="Google Shape;524;p70"/>
          <p:cNvPicPr preferRelativeResize="0"/>
          <p:nvPr/>
        </p:nvPicPr>
        <p:blipFill rotWithShape="1">
          <a:blip r:embed="rId3">
            <a:alphaModFix/>
          </a:blip>
          <a:srcRect/>
          <a:stretch/>
        </p:blipFill>
        <p:spPr>
          <a:xfrm>
            <a:off x="89225" y="1572128"/>
            <a:ext cx="8878973" cy="2562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cxnSp>
        <p:nvCxnSpPr>
          <p:cNvPr id="529" name="Google Shape;529;p71"/>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30" name="Google Shape;530;p71"/>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31" name="Google Shape;531;p71"/>
          <p:cNvSpPr txBox="1"/>
          <p:nvPr/>
        </p:nvSpPr>
        <p:spPr>
          <a:xfrm>
            <a:off x="304800" y="285750"/>
            <a:ext cx="5705475" cy="57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Collision and abortion in CSMA/CD</a:t>
            </a:r>
            <a:endParaRPr sz="3200" b="0" i="0" u="none" baseline="-250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baseline="-25000">
              <a:solidFill>
                <a:schemeClr val="dk1"/>
              </a:solidFill>
              <a:latin typeface="Arial"/>
              <a:ea typeface="Arial"/>
              <a:cs typeface="Arial"/>
              <a:sym typeface="Arial"/>
            </a:endParaRPr>
          </a:p>
        </p:txBody>
      </p:sp>
      <p:pic>
        <p:nvPicPr>
          <p:cNvPr id="532" name="Google Shape;532;p71"/>
          <p:cNvPicPr preferRelativeResize="0"/>
          <p:nvPr/>
        </p:nvPicPr>
        <p:blipFill rotWithShape="1">
          <a:blip r:embed="rId3">
            <a:alphaModFix/>
          </a:blip>
          <a:srcRect/>
          <a:stretch/>
        </p:blipFill>
        <p:spPr>
          <a:xfrm>
            <a:off x="149225" y="1256097"/>
            <a:ext cx="8763002" cy="28720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cxnSp>
        <p:nvCxnSpPr>
          <p:cNvPr id="537" name="Google Shape;537;p72"/>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38" name="Google Shape;538;p72"/>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39" name="Google Shape;539;p72"/>
          <p:cNvSpPr txBox="1"/>
          <p:nvPr/>
        </p:nvSpPr>
        <p:spPr>
          <a:xfrm>
            <a:off x="304800" y="133350"/>
            <a:ext cx="5388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Flow diagram for the CSMA/CD</a:t>
            </a:r>
            <a:endParaRPr/>
          </a:p>
        </p:txBody>
      </p:sp>
      <p:pic>
        <p:nvPicPr>
          <p:cNvPr id="540" name="Google Shape;540;p72"/>
          <p:cNvPicPr preferRelativeResize="0"/>
          <p:nvPr/>
        </p:nvPicPr>
        <p:blipFill rotWithShape="1">
          <a:blip r:embed="rId3">
            <a:alphaModFix/>
          </a:blip>
          <a:srcRect/>
          <a:stretch/>
        </p:blipFill>
        <p:spPr>
          <a:xfrm>
            <a:off x="1700197" y="531026"/>
            <a:ext cx="5714484" cy="4612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7"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175" name="Google Shape;175;p37"/>
          <p:cNvSpPr txBox="1"/>
          <p:nvPr/>
        </p:nvSpPr>
        <p:spPr>
          <a:xfrm>
            <a:off x="1143000" y="1123950"/>
            <a:ext cx="6858000" cy="300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a:solidFill>
                  <a:schemeClr val="dk2"/>
                </a:solidFill>
              </a:rPr>
              <a:t> </a:t>
            </a:r>
            <a:r>
              <a:rPr lang="en" sz="4400" b="1" i="0" u="none" strike="noStrike" cap="none">
                <a:solidFill>
                  <a:schemeClr val="dk2"/>
                </a:solidFill>
                <a:latin typeface="Arial"/>
                <a:ea typeface="Arial"/>
                <a:cs typeface="Arial"/>
                <a:sym typeface="Arial"/>
              </a:rPr>
              <a:t>Chapter 10</a:t>
            </a:r>
            <a:endParaRPr/>
          </a:p>
          <a:p>
            <a:pPr marL="0" marR="0" lvl="0" indent="0" algn="ctr" rtl="0">
              <a:lnSpc>
                <a:spcPct val="100000"/>
              </a:lnSpc>
              <a:spcBef>
                <a:spcPts val="0"/>
              </a:spcBef>
              <a:spcAft>
                <a:spcPts val="0"/>
              </a:spcAft>
              <a:buClr>
                <a:schemeClr val="dk1"/>
              </a:buClr>
              <a:buSzPts val="2000"/>
              <a:buFont typeface="Arial"/>
              <a:buNone/>
            </a:pPr>
            <a:endParaRPr sz="2000" b="1"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r>
              <a:rPr lang="en" sz="4400" b="1" i="0" u="none" strike="noStrike" cap="none">
                <a:solidFill>
                  <a:schemeClr val="dk1"/>
                </a:solidFill>
                <a:latin typeface="Arial"/>
                <a:ea typeface="Arial"/>
                <a:cs typeface="Arial"/>
                <a:sym typeface="Arial"/>
              </a:rPr>
              <a:t>Error Detection </a:t>
            </a:r>
            <a:br>
              <a:rPr lang="en" sz="4400" b="1" i="0" u="none" strike="noStrike" cap="none">
                <a:solidFill>
                  <a:schemeClr val="dk1"/>
                </a:solidFill>
                <a:latin typeface="Arial"/>
                <a:ea typeface="Arial"/>
                <a:cs typeface="Arial"/>
                <a:sym typeface="Arial"/>
              </a:rPr>
            </a:br>
            <a:r>
              <a:rPr lang="en" sz="4400" b="1" i="0" u="none" strike="noStrike" cap="none">
                <a:solidFill>
                  <a:schemeClr val="dk1"/>
                </a:solidFill>
                <a:latin typeface="Arial"/>
                <a:ea typeface="Arial"/>
                <a:cs typeface="Arial"/>
                <a:sym typeface="Arial"/>
              </a:rPr>
              <a:t>and </a:t>
            </a:r>
            <a:br>
              <a:rPr lang="en" sz="4400" b="1" i="0" u="none" strike="noStrike" cap="none">
                <a:solidFill>
                  <a:schemeClr val="dk1"/>
                </a:solidFill>
                <a:latin typeface="Arial"/>
                <a:ea typeface="Arial"/>
                <a:cs typeface="Arial"/>
                <a:sym typeface="Arial"/>
              </a:rPr>
            </a:br>
            <a:r>
              <a:rPr lang="en" sz="4400" b="1" i="0" u="none" strike="noStrike" cap="none">
                <a:solidFill>
                  <a:schemeClr val="dk1"/>
                </a:solidFill>
                <a:latin typeface="Arial"/>
                <a:ea typeface="Arial"/>
                <a:cs typeface="Arial"/>
                <a:sym typeface="Arial"/>
              </a:rPr>
              <a:t>Correction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cxnSp>
        <p:nvCxnSpPr>
          <p:cNvPr id="545" name="Google Shape;545;p73"/>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46" name="Google Shape;546;p73"/>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47" name="Google Shape;547;p73"/>
          <p:cNvSpPr txBox="1"/>
          <p:nvPr/>
        </p:nvSpPr>
        <p:spPr>
          <a:xfrm>
            <a:off x="304800" y="285750"/>
            <a:ext cx="76914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Energy level during transmission, idleness, or collision</a:t>
            </a:r>
            <a:endParaRPr/>
          </a:p>
        </p:txBody>
      </p:sp>
      <p:cxnSp>
        <p:nvCxnSpPr>
          <p:cNvPr id="548" name="Google Shape;548;p73"/>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549" name="Google Shape;549;p73"/>
          <p:cNvPicPr preferRelativeResize="0"/>
          <p:nvPr/>
        </p:nvPicPr>
        <p:blipFill rotWithShape="1">
          <a:blip r:embed="rId3">
            <a:alphaModFix/>
          </a:blip>
          <a:srcRect/>
          <a:stretch/>
        </p:blipFill>
        <p:spPr>
          <a:xfrm>
            <a:off x="179375" y="1173950"/>
            <a:ext cx="8763000" cy="27583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cxnSp>
        <p:nvCxnSpPr>
          <p:cNvPr id="554" name="Google Shape;554;p7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55" name="Google Shape;555;p74"/>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56" name="Google Shape;556;p74"/>
          <p:cNvSpPr txBox="1"/>
          <p:nvPr/>
        </p:nvSpPr>
        <p:spPr>
          <a:xfrm>
            <a:off x="304800" y="285750"/>
            <a:ext cx="417512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Timing in CSMA/CA</a:t>
            </a:r>
            <a:endParaRPr/>
          </a:p>
        </p:txBody>
      </p:sp>
      <p:cxnSp>
        <p:nvCxnSpPr>
          <p:cNvPr id="557" name="Google Shape;557;p74"/>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558" name="Google Shape;558;p74"/>
          <p:cNvPicPr preferRelativeResize="0"/>
          <p:nvPr/>
        </p:nvPicPr>
        <p:blipFill rotWithShape="1">
          <a:blip r:embed="rId3">
            <a:alphaModFix/>
          </a:blip>
          <a:srcRect/>
          <a:stretch/>
        </p:blipFill>
        <p:spPr>
          <a:xfrm>
            <a:off x="176196" y="1524000"/>
            <a:ext cx="8762998" cy="2002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4" name="Google Shape;564;p7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5" name="Google Shape;565;p7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6" name="Google Shape;566;p7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7" name="Google Shape;567;p7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8" name="Google Shape;568;p7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69" name="Google Shape;569;p7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570" name="Google Shape;570;p75"/>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571" name="Google Shape;571;p75"/>
          <p:cNvCxnSpPr/>
          <p:nvPr/>
        </p:nvCxnSpPr>
        <p:spPr>
          <a:xfrm>
            <a:off x="458787" y="27622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572" name="Google Shape;572;p75"/>
          <p:cNvSpPr txBox="1"/>
          <p:nvPr/>
        </p:nvSpPr>
        <p:spPr>
          <a:xfrm>
            <a:off x="495300" y="1207600"/>
            <a:ext cx="8077200" cy="14898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rPr>
              <a:t>In CSMA/CA, the IFS can also be used to define the priority of a station or a frame.</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6"/>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78" name="Google Shape;578;p76"/>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79" name="Google Shape;579;p76"/>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80" name="Google Shape;580;p76"/>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81" name="Google Shape;581;p76"/>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82" name="Google Shape;582;p76"/>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583" name="Google Shape;583;p76"/>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584" name="Google Shape;584;p76"/>
          <p:cNvCxnSpPr/>
          <p:nvPr/>
        </p:nvCxnSpPr>
        <p:spPr>
          <a:xfrm>
            <a:off x="457200" y="10858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585" name="Google Shape;585;p76"/>
          <p:cNvCxnSpPr/>
          <p:nvPr/>
        </p:nvCxnSpPr>
        <p:spPr>
          <a:xfrm>
            <a:off x="458787" y="37528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586" name="Google Shape;586;p76"/>
          <p:cNvSpPr txBox="1"/>
          <p:nvPr/>
        </p:nvSpPr>
        <p:spPr>
          <a:xfrm>
            <a:off x="495300" y="1154900"/>
            <a:ext cx="8077200" cy="25197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CSMA/CA, if the station finds the channel busy, it does not restart the timer of the contention window;</a:t>
            </a:r>
            <a:endParaRPr b="1"/>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it stops the timer and restarts it when the channel becomes idle.</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cxnSp>
        <p:nvCxnSpPr>
          <p:cNvPr id="591" name="Google Shape;591;p77"/>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592" name="Google Shape;592;p77"/>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593" name="Google Shape;593;p77"/>
          <p:cNvSpPr txBox="1"/>
          <p:nvPr/>
        </p:nvSpPr>
        <p:spPr>
          <a:xfrm>
            <a:off x="304800" y="133350"/>
            <a:ext cx="49863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Flow diagram for CSMA/CA</a:t>
            </a:r>
            <a:endParaRPr/>
          </a:p>
        </p:txBody>
      </p:sp>
      <p:pic>
        <p:nvPicPr>
          <p:cNvPr id="594" name="Google Shape;594;p77"/>
          <p:cNvPicPr preferRelativeResize="0"/>
          <p:nvPr/>
        </p:nvPicPr>
        <p:blipFill rotWithShape="1">
          <a:blip r:embed="rId3">
            <a:alphaModFix/>
          </a:blip>
          <a:srcRect/>
          <a:stretch/>
        </p:blipFill>
        <p:spPr>
          <a:xfrm>
            <a:off x="3052912" y="552450"/>
            <a:ext cx="2890686" cy="4634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8"/>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00" name="Google Shape;600;p78"/>
          <p:cNvSpPr txBox="1"/>
          <p:nvPr/>
        </p:nvSpPr>
        <p:spPr>
          <a:xfrm>
            <a:off x="228600" y="304800"/>
            <a:ext cx="5830887"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a:solidFill>
                  <a:srgbClr val="FF00FF"/>
                </a:solidFill>
                <a:latin typeface="Times"/>
                <a:ea typeface="Times"/>
                <a:cs typeface="Times"/>
                <a:sym typeface="Times"/>
              </a:rPr>
              <a:t>*</a:t>
            </a:r>
            <a:r>
              <a:rPr lang="en" sz="3200" b="1" i="0" u="none">
                <a:solidFill>
                  <a:schemeClr val="dk1"/>
                </a:solidFill>
                <a:latin typeface="Times"/>
                <a:ea typeface="Times"/>
                <a:cs typeface="Times"/>
                <a:sym typeface="Times"/>
              </a:rPr>
              <a:t>CONTROLLED ACCESS</a:t>
            </a:r>
            <a:endParaRPr/>
          </a:p>
        </p:txBody>
      </p:sp>
      <p:sp>
        <p:nvSpPr>
          <p:cNvPr id="601" name="Google Shape;601;p78"/>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02" name="Google Shape;602;p78"/>
          <p:cNvSpPr txBox="1"/>
          <p:nvPr/>
        </p:nvSpPr>
        <p:spPr>
          <a:xfrm>
            <a:off x="117975" y="1066800"/>
            <a:ext cx="8954100" cy="24315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3200"/>
              <a:buFont typeface="Arial"/>
              <a:buNone/>
            </a:pPr>
            <a:r>
              <a:rPr lang="en" sz="3100" i="0" u="none">
                <a:solidFill>
                  <a:schemeClr val="dk1"/>
                </a:solidFill>
              </a:rPr>
              <a:t>In </a:t>
            </a:r>
            <a:r>
              <a:rPr lang="en" sz="3100" i="0" u="none">
                <a:solidFill>
                  <a:schemeClr val="hlink"/>
                </a:solidFill>
              </a:rPr>
              <a:t>controlled access</a:t>
            </a:r>
            <a:r>
              <a:rPr lang="en" sz="3100" i="0" u="none">
                <a:solidFill>
                  <a:schemeClr val="dk1"/>
                </a:solidFill>
              </a:rPr>
              <a:t>, the stations consult one another to find which station has the right to send. A station cannot send unless it has been authorized by other stations. We discuss three popular controlled-access methods.</a:t>
            </a:r>
            <a:endParaRPr sz="1300"/>
          </a:p>
        </p:txBody>
      </p:sp>
      <p:sp>
        <p:nvSpPr>
          <p:cNvPr id="603" name="Google Shape;603;p78"/>
          <p:cNvSpPr txBox="1"/>
          <p:nvPr/>
        </p:nvSpPr>
        <p:spPr>
          <a:xfrm>
            <a:off x="304800" y="3786205"/>
            <a:ext cx="6705600" cy="122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Arial"/>
              <a:buNone/>
            </a:pPr>
            <a:r>
              <a:rPr lang="en" sz="2400" b="1" i="0" u="none">
                <a:solidFill>
                  <a:srgbClr val="0033CC"/>
                </a:solidFill>
                <a:latin typeface="Arial"/>
                <a:ea typeface="Arial"/>
                <a:cs typeface="Arial"/>
                <a:sym typeface="Arial"/>
              </a:rPr>
              <a:t>Reservation</a:t>
            </a:r>
            <a:br>
              <a:rPr lang="en" sz="2400" b="1" i="0" u="none">
                <a:solidFill>
                  <a:srgbClr val="0033CC"/>
                </a:solidFill>
                <a:latin typeface="Arial"/>
                <a:ea typeface="Arial"/>
                <a:cs typeface="Arial"/>
                <a:sym typeface="Arial"/>
              </a:rPr>
            </a:br>
            <a:r>
              <a:rPr lang="en" sz="2400" b="1" i="0" u="none">
                <a:solidFill>
                  <a:srgbClr val="0033CC"/>
                </a:solidFill>
                <a:latin typeface="Arial"/>
                <a:ea typeface="Arial"/>
                <a:cs typeface="Arial"/>
                <a:sym typeface="Arial"/>
              </a:rPr>
              <a:t>Polling</a:t>
            </a:r>
            <a:br>
              <a:rPr lang="en" sz="2400" b="1" i="0" u="none">
                <a:solidFill>
                  <a:srgbClr val="0033CC"/>
                </a:solidFill>
                <a:latin typeface="Arial"/>
                <a:ea typeface="Arial"/>
                <a:cs typeface="Arial"/>
                <a:sym typeface="Arial"/>
              </a:rPr>
            </a:br>
            <a:r>
              <a:rPr lang="en" sz="2400" b="1" i="0" u="none">
                <a:solidFill>
                  <a:srgbClr val="0033CC"/>
                </a:solidFill>
                <a:latin typeface="Arial"/>
                <a:ea typeface="Arial"/>
                <a:cs typeface="Arial"/>
                <a:sym typeface="Arial"/>
              </a:rPr>
              <a:t>Token Passing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cxnSp>
        <p:nvCxnSpPr>
          <p:cNvPr id="608" name="Google Shape;608;p79"/>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609" name="Google Shape;609;p79"/>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610" name="Google Shape;610;p79"/>
          <p:cNvSpPr txBox="1"/>
          <p:nvPr/>
        </p:nvSpPr>
        <p:spPr>
          <a:xfrm>
            <a:off x="304800" y="285750"/>
            <a:ext cx="476408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Reservation access method</a:t>
            </a:r>
            <a:endParaRPr/>
          </a:p>
        </p:txBody>
      </p:sp>
      <p:cxnSp>
        <p:nvCxnSpPr>
          <p:cNvPr id="611" name="Google Shape;611;p79"/>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612" name="Google Shape;612;p79"/>
          <p:cNvPicPr preferRelativeResize="0"/>
          <p:nvPr/>
        </p:nvPicPr>
        <p:blipFill rotWithShape="1">
          <a:blip r:embed="rId3">
            <a:alphaModFix/>
          </a:blip>
          <a:srcRect/>
          <a:stretch/>
        </p:blipFill>
        <p:spPr>
          <a:xfrm>
            <a:off x="215900" y="1276350"/>
            <a:ext cx="8699499" cy="202379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cxnSp>
        <p:nvCxnSpPr>
          <p:cNvPr id="617" name="Google Shape;617;p80"/>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618" name="Google Shape;618;p80"/>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619" name="Google Shape;619;p80"/>
          <p:cNvSpPr txBox="1"/>
          <p:nvPr/>
        </p:nvSpPr>
        <p:spPr>
          <a:xfrm>
            <a:off x="304800" y="285750"/>
            <a:ext cx="71786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Select and poll functions in polling access method</a:t>
            </a:r>
            <a:endParaRPr/>
          </a:p>
        </p:txBody>
      </p:sp>
      <p:pic>
        <p:nvPicPr>
          <p:cNvPr id="620" name="Google Shape;620;p80"/>
          <p:cNvPicPr preferRelativeResize="0"/>
          <p:nvPr/>
        </p:nvPicPr>
        <p:blipFill rotWithShape="1">
          <a:blip r:embed="rId3">
            <a:alphaModFix/>
          </a:blip>
          <a:srcRect/>
          <a:stretch/>
        </p:blipFill>
        <p:spPr>
          <a:xfrm>
            <a:off x="279400" y="853674"/>
            <a:ext cx="8635999" cy="31334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cxnSp>
        <p:nvCxnSpPr>
          <p:cNvPr id="625" name="Google Shape;625;p81"/>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626" name="Google Shape;626;p81"/>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627" name="Google Shape;627;p81"/>
          <p:cNvSpPr txBox="1"/>
          <p:nvPr/>
        </p:nvSpPr>
        <p:spPr>
          <a:xfrm>
            <a:off x="76200" y="285750"/>
            <a:ext cx="893445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Logical ring and physical topology in token-passing access method</a:t>
            </a:r>
            <a:endParaRPr/>
          </a:p>
        </p:txBody>
      </p:sp>
      <p:pic>
        <p:nvPicPr>
          <p:cNvPr id="628" name="Google Shape;628;p81"/>
          <p:cNvPicPr preferRelativeResize="0"/>
          <p:nvPr/>
        </p:nvPicPr>
        <p:blipFill rotWithShape="1">
          <a:blip r:embed="rId3">
            <a:alphaModFix/>
          </a:blip>
          <a:srcRect/>
          <a:stretch/>
        </p:blipFill>
        <p:spPr>
          <a:xfrm>
            <a:off x="1524000" y="776302"/>
            <a:ext cx="6159802" cy="4367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2"/>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34" name="Google Shape;634;p82"/>
          <p:cNvSpPr txBox="1"/>
          <p:nvPr/>
        </p:nvSpPr>
        <p:spPr>
          <a:xfrm>
            <a:off x="228600" y="304800"/>
            <a:ext cx="5030787"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a:solidFill>
                  <a:srgbClr val="FF00FF"/>
                </a:solidFill>
                <a:latin typeface="Times"/>
                <a:ea typeface="Times"/>
                <a:cs typeface="Times"/>
                <a:sym typeface="Times"/>
              </a:rPr>
              <a:t>*</a:t>
            </a:r>
            <a:r>
              <a:rPr lang="en" sz="3200" b="1" i="0" u="none">
                <a:solidFill>
                  <a:schemeClr val="dk1"/>
                </a:solidFill>
                <a:latin typeface="Times"/>
                <a:ea typeface="Times"/>
                <a:cs typeface="Times"/>
                <a:sym typeface="Times"/>
              </a:rPr>
              <a:t>CHANNELIZATION</a:t>
            </a:r>
            <a:endParaRPr/>
          </a:p>
        </p:txBody>
      </p:sp>
      <p:sp>
        <p:nvSpPr>
          <p:cNvPr id="635" name="Google Shape;635;p82"/>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36" name="Google Shape;636;p82"/>
          <p:cNvSpPr txBox="1"/>
          <p:nvPr/>
        </p:nvSpPr>
        <p:spPr>
          <a:xfrm>
            <a:off x="228600" y="1143000"/>
            <a:ext cx="8839200" cy="2372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hlink"/>
              </a:buClr>
              <a:buSzPts val="3200"/>
              <a:buFont typeface="Arial"/>
              <a:buNone/>
            </a:pPr>
            <a:r>
              <a:rPr lang="en" sz="3200" i="0" u="none">
                <a:solidFill>
                  <a:schemeClr val="hlink"/>
                </a:solidFill>
              </a:rPr>
              <a:t>Channelization</a:t>
            </a:r>
            <a:r>
              <a:rPr lang="en" sz="3200" i="0" u="none">
                <a:solidFill>
                  <a:schemeClr val="dk1"/>
                </a:solidFill>
              </a:rPr>
              <a:t> is a multiple-access method in which the available bandwidth of a link is shared in time, frequency, or through code, between different stations. In this section, we discuss three channelization protocols.</a:t>
            </a:r>
            <a:endParaRPr/>
          </a:p>
        </p:txBody>
      </p:sp>
      <p:sp>
        <p:nvSpPr>
          <p:cNvPr id="637" name="Google Shape;637;p82"/>
          <p:cNvSpPr txBox="1"/>
          <p:nvPr/>
        </p:nvSpPr>
        <p:spPr>
          <a:xfrm>
            <a:off x="304800" y="3786206"/>
            <a:ext cx="6797100" cy="129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Arial"/>
              <a:buNone/>
            </a:pPr>
            <a:r>
              <a:rPr lang="en" sz="2400" b="1" i="0" u="none">
                <a:solidFill>
                  <a:srgbClr val="0033CC"/>
                </a:solidFill>
                <a:latin typeface="Arial"/>
                <a:ea typeface="Arial"/>
                <a:cs typeface="Arial"/>
                <a:sym typeface="Arial"/>
              </a:rPr>
              <a:t>Frequency-Division Multiple Access (FDMA)</a:t>
            </a:r>
            <a:br>
              <a:rPr lang="en" sz="2400" b="1" i="0" u="none">
                <a:solidFill>
                  <a:srgbClr val="0033CC"/>
                </a:solidFill>
                <a:latin typeface="Arial"/>
                <a:ea typeface="Arial"/>
                <a:cs typeface="Arial"/>
                <a:sym typeface="Arial"/>
              </a:rPr>
            </a:br>
            <a:r>
              <a:rPr lang="en" sz="2400" b="1" i="0" u="none">
                <a:solidFill>
                  <a:srgbClr val="0033CC"/>
                </a:solidFill>
                <a:latin typeface="Arial"/>
                <a:ea typeface="Arial"/>
                <a:cs typeface="Arial"/>
                <a:sym typeface="Arial"/>
              </a:rPr>
              <a:t>Time-Division Multiple Access (TDMA)</a:t>
            </a:r>
            <a:endParaRPr/>
          </a:p>
          <a:p>
            <a:pPr marL="0" marR="0" lvl="0" indent="0" algn="l" rtl="0">
              <a:lnSpc>
                <a:spcPct val="100000"/>
              </a:lnSpc>
              <a:spcBef>
                <a:spcPts val="0"/>
              </a:spcBef>
              <a:spcAft>
                <a:spcPts val="0"/>
              </a:spcAft>
              <a:buClr>
                <a:srgbClr val="0033CC"/>
              </a:buClr>
              <a:buSzPts val="2400"/>
              <a:buFont typeface="Arial"/>
              <a:buNone/>
            </a:pPr>
            <a:r>
              <a:rPr lang="en" sz="2400" b="1" i="0" u="none">
                <a:solidFill>
                  <a:srgbClr val="0033CC"/>
                </a:solidFill>
                <a:latin typeface="Arial"/>
                <a:ea typeface="Arial"/>
                <a:cs typeface="Arial"/>
                <a:sym typeface="Arial"/>
              </a:rPr>
              <a:t>Code-Division Multiple Access (CDMA)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8"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181" name="Google Shape;181;p38"/>
          <p:cNvSpPr txBox="1"/>
          <p:nvPr/>
        </p:nvSpPr>
        <p:spPr>
          <a:xfrm>
            <a:off x="228600" y="1885950"/>
            <a:ext cx="8686800" cy="21002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400"/>
              <a:buFont typeface="Arial"/>
              <a:buNone/>
            </a:pPr>
            <a:r>
              <a:rPr lang="en" sz="4400" b="1" i="0" u="sng" strike="noStrike" cap="none">
                <a:solidFill>
                  <a:schemeClr val="dk1"/>
                </a:solidFill>
                <a:latin typeface="Arial"/>
                <a:ea typeface="Arial"/>
                <a:cs typeface="Arial"/>
                <a:sym typeface="Arial"/>
              </a:rPr>
              <a:t>Error correction and detection</a:t>
            </a:r>
            <a:endParaRPr/>
          </a:p>
          <a:p>
            <a:pPr marL="2571750" marR="0" lvl="4" indent="-742950" algn="l" rtl="0">
              <a:lnSpc>
                <a:spcPct val="100000"/>
              </a:lnSpc>
              <a:spcBef>
                <a:spcPts val="0"/>
              </a:spcBef>
              <a:spcAft>
                <a:spcPts val="0"/>
              </a:spcAft>
              <a:buClr>
                <a:schemeClr val="dk1"/>
              </a:buClr>
              <a:buSzPts val="4400"/>
              <a:buFont typeface="Tahoma"/>
              <a:buAutoNum type="arabicPeriod"/>
            </a:pPr>
            <a:r>
              <a:rPr lang="en" sz="4400" b="1" i="0" u="none" strike="noStrike" cap="none">
                <a:solidFill>
                  <a:schemeClr val="dk1"/>
                </a:solidFill>
                <a:latin typeface="Arial"/>
                <a:ea typeface="Arial"/>
                <a:cs typeface="Arial"/>
                <a:sym typeface="Arial"/>
              </a:rPr>
              <a:t>Introduction</a:t>
            </a:r>
            <a:endParaRPr/>
          </a:p>
          <a:p>
            <a:pPr marL="2571750" marR="0" lvl="4" indent="-742950" algn="l" rtl="0">
              <a:lnSpc>
                <a:spcPct val="100000"/>
              </a:lnSpc>
              <a:spcBef>
                <a:spcPts val="0"/>
              </a:spcBef>
              <a:spcAft>
                <a:spcPts val="0"/>
              </a:spcAft>
              <a:buClr>
                <a:schemeClr val="dk1"/>
              </a:buClr>
              <a:buSzPts val="4400"/>
              <a:buFont typeface="Tahoma"/>
              <a:buAutoNum type="arabicPeriod"/>
            </a:pPr>
            <a:r>
              <a:rPr lang="en" sz="4400" b="1" i="0" u="none" strike="noStrike" cap="none">
                <a:solidFill>
                  <a:schemeClr val="dk1"/>
                </a:solidFill>
                <a:latin typeface="Arial"/>
                <a:ea typeface="Arial"/>
                <a:cs typeface="Arial"/>
                <a:sym typeface="Arial"/>
              </a:rPr>
              <a:t>Block coding</a:t>
            </a:r>
            <a:endParaRPr/>
          </a:p>
          <a:p>
            <a:pPr marL="2571750" marR="0" lvl="4" indent="-742950" algn="l" rtl="0">
              <a:lnSpc>
                <a:spcPct val="100000"/>
              </a:lnSpc>
              <a:spcBef>
                <a:spcPts val="0"/>
              </a:spcBef>
              <a:spcAft>
                <a:spcPts val="0"/>
              </a:spcAft>
              <a:buClr>
                <a:schemeClr val="dk1"/>
              </a:buClr>
              <a:buSzPts val="4400"/>
              <a:buFont typeface="Tahoma"/>
              <a:buAutoNum type="arabicPeriod"/>
            </a:pPr>
            <a:r>
              <a:rPr lang="en" sz="4400" b="1" i="0" u="none" strike="noStrike" cap="none">
                <a:solidFill>
                  <a:schemeClr val="dk1"/>
                </a:solidFill>
                <a:latin typeface="Arial"/>
                <a:ea typeface="Arial"/>
                <a:cs typeface="Arial"/>
                <a:sym typeface="Arial"/>
              </a:rPr>
              <a:t>Checksum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cxnSp>
        <p:nvCxnSpPr>
          <p:cNvPr id="642" name="Google Shape;642;p83"/>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643" name="Google Shape;643;p83"/>
          <p:cNvCxnSpPr/>
          <p:nvPr/>
        </p:nvCxnSpPr>
        <p:spPr>
          <a:xfrm>
            <a:off x="152400" y="6667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644" name="Google Shape;644;p83"/>
          <p:cNvSpPr txBox="1"/>
          <p:nvPr/>
        </p:nvSpPr>
        <p:spPr>
          <a:xfrm>
            <a:off x="304800" y="209550"/>
            <a:ext cx="66168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Frequency-division multiple access (FDMA)</a:t>
            </a:r>
            <a:endParaRPr/>
          </a:p>
        </p:txBody>
      </p:sp>
      <p:pic>
        <p:nvPicPr>
          <p:cNvPr id="645" name="Google Shape;645;p83"/>
          <p:cNvPicPr preferRelativeResize="0"/>
          <p:nvPr/>
        </p:nvPicPr>
        <p:blipFill rotWithShape="1">
          <a:blip r:embed="rId3">
            <a:alphaModFix/>
          </a:blip>
          <a:srcRect/>
          <a:stretch/>
        </p:blipFill>
        <p:spPr>
          <a:xfrm>
            <a:off x="1322372" y="771525"/>
            <a:ext cx="6470742" cy="42957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4"/>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1" name="Google Shape;651;p84"/>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2" name="Google Shape;652;p84"/>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3" name="Google Shape;653;p84"/>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4" name="Google Shape;654;p84"/>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5" name="Google Shape;655;p84"/>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56" name="Google Shape;656;p84"/>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657" name="Google Shape;657;p84"/>
          <p:cNvCxnSpPr/>
          <p:nvPr/>
        </p:nvCxnSpPr>
        <p:spPr>
          <a:xfrm>
            <a:off x="457200" y="1619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658" name="Google Shape;658;p84"/>
          <p:cNvCxnSpPr/>
          <p:nvPr/>
        </p:nvCxnSpPr>
        <p:spPr>
          <a:xfrm>
            <a:off x="458787" y="33528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659" name="Google Shape;659;p84"/>
          <p:cNvSpPr txBox="1"/>
          <p:nvPr/>
        </p:nvSpPr>
        <p:spPr>
          <a:xfrm>
            <a:off x="495300" y="1688300"/>
            <a:ext cx="8077200" cy="1591200"/>
          </a:xfrm>
          <a:prstGeom prst="rect">
            <a:avLst/>
          </a:prstGeom>
          <a:solidFill>
            <a:srgbClr val="99FF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FDMA, the available bandwidth of the common channel is divided into bands that are separated by guard bands.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cxnSp>
        <p:nvCxnSpPr>
          <p:cNvPr id="664" name="Google Shape;664;p85"/>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665" name="Google Shape;665;p85"/>
          <p:cNvCxnSpPr/>
          <p:nvPr/>
        </p:nvCxnSpPr>
        <p:spPr>
          <a:xfrm>
            <a:off x="152400" y="5905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666" name="Google Shape;666;p85"/>
          <p:cNvSpPr txBox="1"/>
          <p:nvPr/>
        </p:nvSpPr>
        <p:spPr>
          <a:xfrm>
            <a:off x="304800" y="209550"/>
            <a:ext cx="60087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Arial"/>
              <a:buNone/>
            </a:pPr>
            <a:r>
              <a:rPr lang="en" sz="2000" b="1" i="0" u="none">
                <a:solidFill>
                  <a:schemeClr val="dk1"/>
                </a:solidFill>
                <a:latin typeface="Arial"/>
                <a:ea typeface="Arial"/>
                <a:cs typeface="Arial"/>
                <a:sym typeface="Arial"/>
              </a:rPr>
              <a:t>Time-division multiple access (TDMA)</a:t>
            </a:r>
            <a:endParaRPr/>
          </a:p>
        </p:txBody>
      </p:sp>
      <p:pic>
        <p:nvPicPr>
          <p:cNvPr id="667" name="Google Shape;667;p85"/>
          <p:cNvPicPr preferRelativeResize="0"/>
          <p:nvPr/>
        </p:nvPicPr>
        <p:blipFill rotWithShape="1">
          <a:blip r:embed="rId3">
            <a:alphaModFix/>
          </a:blip>
          <a:srcRect/>
          <a:stretch/>
        </p:blipFill>
        <p:spPr>
          <a:xfrm>
            <a:off x="1219200" y="703648"/>
            <a:ext cx="6703273" cy="4439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6"/>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3" name="Google Shape;673;p86"/>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4" name="Google Shape;674;p86"/>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5" name="Google Shape;675;p86"/>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6" name="Google Shape;676;p86"/>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7" name="Google Shape;677;p86"/>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78" name="Google Shape;678;p86"/>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679" name="Google Shape;679;p86"/>
          <p:cNvCxnSpPr/>
          <p:nvPr/>
        </p:nvCxnSpPr>
        <p:spPr>
          <a:xfrm>
            <a:off x="457200" y="11620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680" name="Google Shape;680;p86"/>
          <p:cNvCxnSpPr/>
          <p:nvPr/>
        </p:nvCxnSpPr>
        <p:spPr>
          <a:xfrm>
            <a:off x="458787" y="27813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681" name="Google Shape;681;p86"/>
          <p:cNvSpPr txBox="1"/>
          <p:nvPr/>
        </p:nvSpPr>
        <p:spPr>
          <a:xfrm>
            <a:off x="495300" y="1231098"/>
            <a:ext cx="8077200" cy="15090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TDMA, the bandwidth is just one channel that is time shared between different stations.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7"/>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87" name="Google Shape;687;p87"/>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88" name="Google Shape;688;p87"/>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89" name="Google Shape;689;p87"/>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90" name="Google Shape;690;p87"/>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91" name="Google Shape;691;p87"/>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692" name="Google Shape;692;p87"/>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693" name="Google Shape;693;p87"/>
          <p:cNvCxnSpPr/>
          <p:nvPr/>
        </p:nvCxnSpPr>
        <p:spPr>
          <a:xfrm>
            <a:off x="457200" y="1619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694" name="Google Shape;694;p87"/>
          <p:cNvCxnSpPr/>
          <p:nvPr/>
        </p:nvCxnSpPr>
        <p:spPr>
          <a:xfrm>
            <a:off x="458787" y="29718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695" name="Google Shape;695;p87"/>
          <p:cNvSpPr txBox="1"/>
          <p:nvPr/>
        </p:nvSpPr>
        <p:spPr>
          <a:xfrm>
            <a:off x="495300" y="1698409"/>
            <a:ext cx="8077200" cy="11709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CDMA, one channel carries all transmissions simultaneously.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88"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701" name="Google Shape;701;p88"/>
          <p:cNvSpPr txBox="1"/>
          <p:nvPr/>
        </p:nvSpPr>
        <p:spPr>
          <a:xfrm>
            <a:off x="1143000" y="1885950"/>
            <a:ext cx="6858000" cy="11656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a:solidFill>
                  <a:schemeClr val="dk2"/>
                </a:solidFill>
                <a:latin typeface="Arial"/>
                <a:ea typeface="Arial"/>
                <a:cs typeface="Arial"/>
                <a:sym typeface="Arial"/>
              </a:rPr>
              <a:t>Chapter 14</a:t>
            </a:r>
            <a:endParaRPr/>
          </a:p>
          <a:p>
            <a:pPr marL="0" marR="0" lvl="0" indent="0" algn="ctr" rtl="0">
              <a:lnSpc>
                <a:spcPct val="100000"/>
              </a:lnSpc>
              <a:spcBef>
                <a:spcPts val="0"/>
              </a:spcBef>
              <a:spcAft>
                <a:spcPts val="0"/>
              </a:spcAft>
              <a:buClr>
                <a:schemeClr val="dk1"/>
              </a:buClr>
              <a:buSzPts val="2000"/>
              <a:buFont typeface="Arial"/>
              <a:buNone/>
            </a:pPr>
            <a:endParaRPr sz="2000" b="1" i="0" u="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FF0066"/>
              </a:buClr>
              <a:buSzPts val="3200"/>
              <a:buFont typeface="Arial"/>
              <a:buNone/>
            </a:pPr>
            <a:r>
              <a:rPr lang="en" sz="3200" b="1" i="1" u="none">
                <a:solidFill>
                  <a:srgbClr val="FF0066"/>
                </a:solidFill>
                <a:latin typeface="Arial"/>
                <a:ea typeface="Arial"/>
                <a:cs typeface="Arial"/>
                <a:sym typeface="Arial"/>
              </a:rPr>
              <a:t>Wireless LANs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9"/>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07" name="Google Shape;707;p89"/>
          <p:cNvSpPr txBox="1"/>
          <p:nvPr/>
        </p:nvSpPr>
        <p:spPr>
          <a:xfrm>
            <a:off x="228600" y="304800"/>
            <a:ext cx="3425825"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IEEE 802.11</a:t>
            </a:r>
            <a:endParaRPr/>
          </a:p>
        </p:txBody>
      </p:sp>
      <p:sp>
        <p:nvSpPr>
          <p:cNvPr id="708" name="Google Shape;708;p89"/>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09" name="Google Shape;709;p89"/>
          <p:cNvSpPr txBox="1"/>
          <p:nvPr/>
        </p:nvSpPr>
        <p:spPr>
          <a:xfrm>
            <a:off x="152400" y="1198959"/>
            <a:ext cx="8229600" cy="102989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IEEE has defined the specifications for a wireless LAN, called IEEE 802.11, which covers the physical and data link layers.</a:t>
            </a:r>
            <a:endParaRPr/>
          </a:p>
        </p:txBody>
      </p:sp>
      <p:sp>
        <p:nvSpPr>
          <p:cNvPr id="710" name="Google Shape;710;p89"/>
          <p:cNvSpPr txBox="1"/>
          <p:nvPr/>
        </p:nvSpPr>
        <p:spPr>
          <a:xfrm>
            <a:off x="152400" y="3509963"/>
            <a:ext cx="6705600" cy="8905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Architecture</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MAC Sublayer</a:t>
            </a:r>
            <a:endParaRPr/>
          </a:p>
          <a:p>
            <a:pPr marL="0" marR="0" lvl="0" indent="0" algn="l" rtl="0">
              <a:lnSpc>
                <a:spcPct val="100000"/>
              </a:lnSpc>
              <a:spcBef>
                <a:spcPts val="0"/>
              </a:spcBef>
              <a:spcAft>
                <a:spcPts val="0"/>
              </a:spcAft>
              <a:buClr>
                <a:srgbClr val="0033CC"/>
              </a:buClr>
              <a:buSzPts val="2400"/>
              <a:buFont typeface="Times New Roman"/>
              <a:buNone/>
            </a:pPr>
            <a:r>
              <a:rPr lang="en" sz="2400" b="1" i="0" u="none">
                <a:solidFill>
                  <a:srgbClr val="0033CC"/>
                </a:solidFill>
                <a:latin typeface="Times New Roman"/>
                <a:ea typeface="Times New Roman"/>
                <a:cs typeface="Times New Roman"/>
                <a:sym typeface="Times New Roman"/>
              </a:rPr>
              <a:t>Physical Layer</a:t>
            </a:r>
            <a:endParaRPr/>
          </a:p>
        </p:txBody>
      </p:sp>
      <p:sp>
        <p:nvSpPr>
          <p:cNvPr id="711" name="Google Shape;711;p89"/>
          <p:cNvSpPr txBox="1"/>
          <p:nvPr/>
        </p:nvSpPr>
        <p:spPr>
          <a:xfrm>
            <a:off x="165100" y="3152775"/>
            <a:ext cx="4862512" cy="3893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hlink"/>
              </a:buClr>
              <a:buSzPts val="2800"/>
              <a:buFont typeface="Times New Roman"/>
              <a:buNone/>
            </a:pPr>
            <a:r>
              <a:rPr lang="en" sz="2800" b="1" i="1"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cxnSp>
        <p:nvCxnSpPr>
          <p:cNvPr id="716" name="Google Shape;716;p90"/>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717" name="Google Shape;717;p90"/>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718" name="Google Shape;718;p90"/>
          <p:cNvSpPr txBox="1"/>
          <p:nvPr/>
        </p:nvSpPr>
        <p:spPr>
          <a:xfrm>
            <a:off x="304800" y="571500"/>
            <a:ext cx="57435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 14.3  </a:t>
            </a:r>
            <a:r>
              <a:rPr lang="en" sz="2000" b="1" i="1" u="none">
                <a:solidFill>
                  <a:schemeClr val="dk1"/>
                </a:solidFill>
                <a:latin typeface="Times New Roman"/>
                <a:ea typeface="Times New Roman"/>
                <a:cs typeface="Times New Roman"/>
                <a:sym typeface="Times New Roman"/>
              </a:rPr>
              <a:t>MAC layers in IEEE 802.11 standard</a:t>
            </a:r>
            <a:endParaRPr/>
          </a:p>
        </p:txBody>
      </p:sp>
      <p:pic>
        <p:nvPicPr>
          <p:cNvPr id="719" name="Google Shape;719;p90"/>
          <p:cNvPicPr preferRelativeResize="0"/>
          <p:nvPr/>
        </p:nvPicPr>
        <p:blipFill rotWithShape="1">
          <a:blip r:embed="rId3">
            <a:alphaModFix/>
          </a:blip>
          <a:srcRect/>
          <a:stretch/>
        </p:blipFill>
        <p:spPr>
          <a:xfrm>
            <a:off x="206375" y="1484709"/>
            <a:ext cx="6417469" cy="26300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cxnSp>
        <p:nvCxnSpPr>
          <p:cNvPr id="724" name="Google Shape;724;p91"/>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725" name="Google Shape;725;p91"/>
          <p:cNvCxnSpPr/>
          <p:nvPr/>
        </p:nvCxnSpPr>
        <p:spPr>
          <a:xfrm>
            <a:off x="152400" y="5143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726" name="Google Shape;726;p91"/>
          <p:cNvSpPr txBox="1"/>
          <p:nvPr/>
        </p:nvSpPr>
        <p:spPr>
          <a:xfrm>
            <a:off x="304800" y="171450"/>
            <a:ext cx="39878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400" b="1" i="0" u="none">
                <a:solidFill>
                  <a:schemeClr val="folHlink"/>
                </a:solidFill>
                <a:latin typeface="Times New Roman"/>
                <a:ea typeface="Times New Roman"/>
                <a:cs typeface="Times New Roman"/>
                <a:sym typeface="Times New Roman"/>
              </a:rPr>
              <a:t>Figure 14.4  </a:t>
            </a:r>
            <a:r>
              <a:rPr lang="en" sz="2000" b="1" i="1" u="none">
                <a:solidFill>
                  <a:schemeClr val="dk1"/>
                </a:solidFill>
                <a:latin typeface="Times New Roman"/>
                <a:ea typeface="Times New Roman"/>
                <a:cs typeface="Times New Roman"/>
                <a:sym typeface="Times New Roman"/>
              </a:rPr>
              <a:t>CSMA/CA flowchart</a:t>
            </a:r>
            <a:endParaRPr/>
          </a:p>
        </p:txBody>
      </p:sp>
      <p:pic>
        <p:nvPicPr>
          <p:cNvPr id="727" name="Google Shape;727;p91"/>
          <p:cNvPicPr preferRelativeResize="0"/>
          <p:nvPr/>
        </p:nvPicPr>
        <p:blipFill rotWithShape="1">
          <a:blip r:embed="rId3">
            <a:alphaModFix/>
          </a:blip>
          <a:srcRect/>
          <a:stretch/>
        </p:blipFill>
        <p:spPr>
          <a:xfrm>
            <a:off x="2424596" y="514348"/>
            <a:ext cx="3748205" cy="46291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2"/>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33" name="Google Shape;733;p92"/>
          <p:cNvSpPr txBox="1"/>
          <p:nvPr/>
        </p:nvSpPr>
        <p:spPr>
          <a:xfrm>
            <a:off x="228600" y="304800"/>
            <a:ext cx="3832225"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BLUETOOTH</a:t>
            </a:r>
            <a:endParaRPr/>
          </a:p>
        </p:txBody>
      </p:sp>
      <p:sp>
        <p:nvSpPr>
          <p:cNvPr id="734" name="Google Shape;734;p92"/>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35" name="Google Shape;735;p92"/>
          <p:cNvSpPr txBox="1"/>
          <p:nvPr/>
        </p:nvSpPr>
        <p:spPr>
          <a:xfrm>
            <a:off x="0" y="1079900"/>
            <a:ext cx="9062400" cy="39957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hlink"/>
              </a:buClr>
              <a:buSzPts val="2800"/>
              <a:buFont typeface="Times New Roman"/>
              <a:buNone/>
            </a:pPr>
            <a:r>
              <a:rPr lang="en" sz="2800" u="none">
                <a:solidFill>
                  <a:schemeClr val="hlink"/>
                </a:solidFill>
                <a:latin typeface="Times New Roman"/>
                <a:ea typeface="Times New Roman"/>
                <a:cs typeface="Times New Roman"/>
                <a:sym typeface="Times New Roman"/>
              </a:rPr>
              <a:t>Bluetooth</a:t>
            </a:r>
            <a:r>
              <a:rPr lang="en" sz="2800" u="none">
                <a:solidFill>
                  <a:schemeClr val="dk1"/>
                </a:solidFill>
                <a:latin typeface="Times New Roman"/>
                <a:ea typeface="Times New Roman"/>
                <a:cs typeface="Times New Roman"/>
                <a:sym typeface="Times New Roman"/>
              </a:rPr>
              <a:t> is a wireless LAN technology designed to connect devices of different functions such as telephones, notebooks, computers, cameras, printers, coffee makers, and so on. A Bluetooth LAN is an ad hoc network, which means that the network is formed spontaneously.</a:t>
            </a: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rgbClr val="0033CC"/>
              </a:buClr>
              <a:buSzPts val="2400"/>
              <a:buFont typeface="Times New Roman"/>
              <a:buNone/>
            </a:pPr>
            <a:r>
              <a:rPr lang="en" sz="2400">
                <a:solidFill>
                  <a:srgbClr val="0033CC"/>
                </a:solidFill>
                <a:latin typeface="Times New Roman"/>
                <a:ea typeface="Times New Roman"/>
                <a:cs typeface="Times New Roman"/>
                <a:sym typeface="Times New Roman"/>
              </a:rPr>
              <a:t>Architecture</a:t>
            </a:r>
            <a:br>
              <a:rPr lang="en" sz="2400">
                <a:solidFill>
                  <a:srgbClr val="0033CC"/>
                </a:solidFill>
                <a:latin typeface="Times New Roman"/>
                <a:ea typeface="Times New Roman"/>
                <a:cs typeface="Times New Roman"/>
                <a:sym typeface="Times New Roman"/>
              </a:rPr>
            </a:br>
            <a:r>
              <a:rPr lang="en" sz="2400">
                <a:solidFill>
                  <a:srgbClr val="0033CC"/>
                </a:solidFill>
                <a:latin typeface="Times New Roman"/>
                <a:ea typeface="Times New Roman"/>
                <a:cs typeface="Times New Roman"/>
                <a:sym typeface="Times New Roman"/>
              </a:rPr>
              <a:t>Bluetooth Layers</a:t>
            </a:r>
            <a:br>
              <a:rPr lang="en" sz="2400">
                <a:solidFill>
                  <a:srgbClr val="0033CC"/>
                </a:solidFill>
                <a:latin typeface="Times New Roman"/>
                <a:ea typeface="Times New Roman"/>
                <a:cs typeface="Times New Roman"/>
                <a:sym typeface="Times New Roman"/>
              </a:rPr>
            </a:br>
            <a:r>
              <a:rPr lang="en" sz="2400">
                <a:solidFill>
                  <a:srgbClr val="0033CC"/>
                </a:solidFill>
                <a:latin typeface="Times New Roman"/>
                <a:ea typeface="Times New Roman"/>
                <a:cs typeface="Times New Roman"/>
                <a:sym typeface="Times New Roman"/>
              </a:rPr>
              <a:t>Baseband Layer</a:t>
            </a:r>
            <a:endParaRPr>
              <a:solidFill>
                <a:schemeClr val="dk1"/>
              </a:solidFill>
            </a:endParaRPr>
          </a:p>
          <a:p>
            <a:pPr marL="0" lvl="0" indent="0" algn="l" rtl="0">
              <a:spcBef>
                <a:spcPts val="0"/>
              </a:spcBef>
              <a:spcAft>
                <a:spcPts val="0"/>
              </a:spcAft>
              <a:buClr>
                <a:srgbClr val="0033CC"/>
              </a:buClr>
              <a:buSzPts val="2400"/>
              <a:buFont typeface="Times New Roman"/>
              <a:buNone/>
            </a:pPr>
            <a:r>
              <a:rPr lang="en" sz="2400">
                <a:solidFill>
                  <a:srgbClr val="0033CC"/>
                </a:solidFill>
                <a:latin typeface="Times New Roman"/>
                <a:ea typeface="Times New Roman"/>
                <a:cs typeface="Times New Roman"/>
                <a:sym typeface="Times New Roman"/>
              </a:rPr>
              <a:t>L2CAP</a:t>
            </a:r>
            <a:endParaRPr>
              <a:solidFill>
                <a:schemeClr val="dk1"/>
              </a:solidFill>
            </a:endParaRPr>
          </a:p>
          <a:p>
            <a:pPr marL="0" marR="0" lvl="0" indent="0" algn="just" rtl="0">
              <a:lnSpc>
                <a:spcPct val="100000"/>
              </a:lnSpc>
              <a:spcBef>
                <a:spcPts val="0"/>
              </a:spcBef>
              <a:spcAft>
                <a:spcPts val="0"/>
              </a:spcAft>
              <a:buClr>
                <a:schemeClr val="hlink"/>
              </a:buClr>
              <a:buSzPts val="2800"/>
              <a:buFont typeface="Times New Roman"/>
              <a:buNone/>
            </a:pP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7" name="Google Shape;187;p3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8" name="Google Shape;188;p3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89" name="Google Shape;189;p3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0" name="Google Shape;190;p3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1" name="Google Shape;191;p3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192" name="Google Shape;192;p3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193" name="Google Shape;193;p39"/>
          <p:cNvCxnSpPr/>
          <p:nvPr/>
        </p:nvCxnSpPr>
        <p:spPr>
          <a:xfrm>
            <a:off x="531812" y="14859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94" name="Google Shape;194;p39"/>
          <p:cNvCxnSpPr/>
          <p:nvPr/>
        </p:nvCxnSpPr>
        <p:spPr>
          <a:xfrm>
            <a:off x="533400" y="35433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95" name="Google Shape;195;p39"/>
          <p:cNvSpPr txBox="1"/>
          <p:nvPr/>
        </p:nvSpPr>
        <p:spPr>
          <a:xfrm>
            <a:off x="569912" y="1554956"/>
            <a:ext cx="8077200" cy="1896665"/>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Data can be corrupted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during transmission.</a:t>
            </a:r>
            <a:endParaRPr/>
          </a:p>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Some applications require that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errors be detected and corrected.</a:t>
            </a:r>
            <a:endParaRPr/>
          </a:p>
        </p:txBody>
      </p:sp>
      <p:grpSp>
        <p:nvGrpSpPr>
          <p:cNvPr id="196" name="Google Shape;196;p39"/>
          <p:cNvGrpSpPr/>
          <p:nvPr/>
        </p:nvGrpSpPr>
        <p:grpSpPr>
          <a:xfrm>
            <a:off x="533400" y="1003697"/>
            <a:ext cx="1143000" cy="425053"/>
            <a:chOff x="1200" y="1248"/>
            <a:chExt cx="720" cy="357"/>
          </a:xfrm>
        </p:grpSpPr>
        <p:pic>
          <p:nvPicPr>
            <p:cNvPr id="197" name="Google Shape;197;p39"/>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98" name="Google Shape;198;p39"/>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cxnSp>
        <p:nvCxnSpPr>
          <p:cNvPr id="740" name="Google Shape;740;p93"/>
          <p:cNvCxnSpPr/>
          <p:nvPr/>
        </p:nvCxnSpPr>
        <p:spPr>
          <a:xfrm>
            <a:off x="143725" y="762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741" name="Google Shape;741;p93"/>
          <p:cNvCxnSpPr/>
          <p:nvPr/>
        </p:nvCxnSpPr>
        <p:spPr>
          <a:xfrm>
            <a:off x="152400" y="4953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742" name="Google Shape;742;p93"/>
          <p:cNvSpPr txBox="1"/>
          <p:nvPr/>
        </p:nvSpPr>
        <p:spPr>
          <a:xfrm>
            <a:off x="152400" y="114300"/>
            <a:ext cx="36720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Bluetooth layers</a:t>
            </a:r>
            <a:endParaRPr/>
          </a:p>
        </p:txBody>
      </p:sp>
      <p:cxnSp>
        <p:nvCxnSpPr>
          <p:cNvPr id="743" name="Google Shape;743;p93"/>
          <p:cNvCxnSpPr/>
          <p:nvPr/>
        </p:nvCxnSpPr>
        <p:spPr>
          <a:xfrm>
            <a:off x="152400" y="5067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744" name="Google Shape;744;p93"/>
          <p:cNvPicPr preferRelativeResize="0"/>
          <p:nvPr/>
        </p:nvPicPr>
        <p:blipFill rotWithShape="1">
          <a:blip r:embed="rId3">
            <a:alphaModFix/>
          </a:blip>
          <a:srcRect/>
          <a:stretch/>
        </p:blipFill>
        <p:spPr>
          <a:xfrm>
            <a:off x="152400" y="583728"/>
            <a:ext cx="8763000" cy="44725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94" descr="Forouzan4e07_banner"/>
          <p:cNvPicPr preferRelativeResize="0">
            <a:picLocks noGrp="1"/>
          </p:cNvPicPr>
          <p:nvPr>
            <p:ph type="body" idx="1"/>
          </p:nvPr>
        </p:nvPicPr>
        <p:blipFill rotWithShape="1">
          <a:blip r:embed="rId3">
            <a:alphaModFix/>
          </a:blip>
          <a:srcRect/>
          <a:stretch/>
        </p:blipFill>
        <p:spPr>
          <a:xfrm>
            <a:off x="0" y="0"/>
            <a:ext cx="9144000" cy="822721"/>
          </a:xfrm>
          <a:prstGeom prst="rect">
            <a:avLst/>
          </a:prstGeom>
          <a:noFill/>
          <a:ln>
            <a:noFill/>
          </a:ln>
        </p:spPr>
      </p:pic>
      <p:sp>
        <p:nvSpPr>
          <p:cNvPr id="750" name="Google Shape;750;p94"/>
          <p:cNvSpPr/>
          <p:nvPr/>
        </p:nvSpPr>
        <p:spPr>
          <a:xfrm>
            <a:off x="1143000" y="857250"/>
            <a:ext cx="6858000" cy="42473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4400"/>
              <a:buFont typeface="Arial"/>
              <a:buNone/>
            </a:pPr>
            <a:r>
              <a:rPr lang="en" sz="4400" b="1" i="0" u="none" strike="noStrike" cap="none">
                <a:solidFill>
                  <a:schemeClr val="dk2"/>
                </a:solidFill>
                <a:latin typeface="Arial"/>
                <a:ea typeface="Arial"/>
                <a:cs typeface="Arial"/>
                <a:sym typeface="Arial"/>
              </a:rPr>
              <a:t>Chapter 15</a:t>
            </a:r>
            <a:endParaRPr/>
          </a:p>
          <a:p>
            <a:pPr marL="0" marR="0" lvl="0" indent="0" algn="ctr" rtl="0">
              <a:lnSpc>
                <a:spcPct val="100000"/>
              </a:lnSpc>
              <a:spcBef>
                <a:spcPts val="0"/>
              </a:spcBef>
              <a:spcAft>
                <a:spcPts val="0"/>
              </a:spcAft>
              <a:buClr>
                <a:schemeClr val="dk1"/>
              </a:buClr>
              <a:buSzPts val="4400"/>
              <a:buFont typeface="Arial"/>
              <a:buNone/>
            </a:pPr>
            <a:r>
              <a:rPr lang="en" sz="4400" b="1" i="0" u="sng" strike="noStrike" cap="none">
                <a:solidFill>
                  <a:schemeClr val="dk1"/>
                </a:solidFill>
                <a:latin typeface="Arial"/>
                <a:ea typeface="Arial"/>
                <a:cs typeface="Arial"/>
                <a:sym typeface="Arial"/>
              </a:rPr>
              <a:t>Connecting Devices</a:t>
            </a:r>
            <a:r>
              <a:rPr lang="en" sz="4400" b="1" i="0" u="none" strike="noStrike" cap="none">
                <a:solidFill>
                  <a:schemeClr val="dk1"/>
                </a:solidFill>
                <a:latin typeface="Arial"/>
                <a:ea typeface="Arial"/>
                <a:cs typeface="Arial"/>
                <a:sym typeface="Arial"/>
              </a:rPr>
              <a:t> </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Hubs</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Repeaters</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Bridges</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Switches</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Routers</a:t>
            </a:r>
            <a:endParaRPr/>
          </a:p>
          <a:p>
            <a:pPr marL="2800350" marR="0" lvl="5" indent="-514350" algn="l" rtl="0">
              <a:lnSpc>
                <a:spcPct val="100000"/>
              </a:lnSpc>
              <a:spcBef>
                <a:spcPts val="0"/>
              </a:spcBef>
              <a:spcAft>
                <a:spcPts val="0"/>
              </a:spcAft>
              <a:buClr>
                <a:schemeClr val="dk1"/>
              </a:buClr>
              <a:buSzPts val="3000"/>
              <a:buFont typeface="Tahoma"/>
              <a:buAutoNum type="arabicPeriod"/>
            </a:pPr>
            <a:r>
              <a:rPr lang="en" sz="3000" b="1" i="0" u="none" strike="noStrike" cap="none">
                <a:solidFill>
                  <a:schemeClr val="dk1"/>
                </a:solidFill>
                <a:latin typeface="Arial"/>
                <a:ea typeface="Arial"/>
                <a:cs typeface="Arial"/>
                <a:sym typeface="Arial"/>
              </a:rPr>
              <a:t>Gateway  </a:t>
            </a:r>
            <a:endParaRPr sz="30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400"/>
              <a:buFont typeface="Arial"/>
              <a:buNone/>
            </a:pP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5"/>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56" name="Google Shape;756;p95"/>
          <p:cNvSpPr txBox="1"/>
          <p:nvPr/>
        </p:nvSpPr>
        <p:spPr>
          <a:xfrm>
            <a:off x="228600" y="304800"/>
            <a:ext cx="5945187"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CONNECTING DEVICES</a:t>
            </a:r>
            <a:endParaRPr/>
          </a:p>
        </p:txBody>
      </p:sp>
      <p:sp>
        <p:nvSpPr>
          <p:cNvPr id="757" name="Google Shape;757;p95"/>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58" name="Google Shape;758;p95"/>
          <p:cNvSpPr txBox="1"/>
          <p:nvPr/>
        </p:nvSpPr>
        <p:spPr>
          <a:xfrm>
            <a:off x="76200" y="1122750"/>
            <a:ext cx="8915400" cy="10299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In this section, we divide connecting devices into five different categories based on the layer in which they operate in a network.</a:t>
            </a:r>
            <a:endParaRPr/>
          </a:p>
        </p:txBody>
      </p:sp>
      <p:sp>
        <p:nvSpPr>
          <p:cNvPr id="759" name="Google Shape;759;p95"/>
          <p:cNvSpPr txBox="1"/>
          <p:nvPr/>
        </p:nvSpPr>
        <p:spPr>
          <a:xfrm>
            <a:off x="152400" y="2376500"/>
            <a:ext cx="3587400" cy="26373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Passive Hubs</a:t>
            </a:r>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Active Hubs</a:t>
            </a:r>
            <a:endParaRPr sz="2400" b="1">
              <a:solidFill>
                <a:srgbClr val="0033CC"/>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Bridges</a:t>
            </a:r>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Two-Layer Switches</a:t>
            </a:r>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Routers</a:t>
            </a:r>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Three-Layer Switches</a:t>
            </a:r>
            <a:endParaRPr/>
          </a:p>
          <a:p>
            <a:pPr marL="457200" marR="0" lvl="0" indent="-381000" algn="l" rtl="0">
              <a:lnSpc>
                <a:spcPct val="100000"/>
              </a:lnSpc>
              <a:spcBef>
                <a:spcPts val="0"/>
              </a:spcBef>
              <a:spcAft>
                <a:spcPts val="0"/>
              </a:spcAft>
              <a:buClr>
                <a:srgbClr val="0033CC"/>
              </a:buClr>
              <a:buSzPts val="2400"/>
              <a:buFont typeface="Times New Roman"/>
              <a:buAutoNum type="arabicPeriod"/>
            </a:pPr>
            <a:r>
              <a:rPr lang="en" sz="2400" b="1" i="0" u="none">
                <a:solidFill>
                  <a:srgbClr val="0033CC"/>
                </a:solidFill>
                <a:latin typeface="Times New Roman"/>
                <a:ea typeface="Times New Roman"/>
                <a:cs typeface="Times New Roman"/>
                <a:sym typeface="Times New Roman"/>
              </a:rPr>
              <a:t>Gateways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cxnSp>
        <p:nvCxnSpPr>
          <p:cNvPr id="764" name="Google Shape;764;p96"/>
          <p:cNvCxnSpPr/>
          <p:nvPr/>
        </p:nvCxnSpPr>
        <p:spPr>
          <a:xfrm>
            <a:off x="152400" y="1714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765" name="Google Shape;765;p96"/>
          <p:cNvCxnSpPr/>
          <p:nvPr/>
        </p:nvCxnSpPr>
        <p:spPr>
          <a:xfrm>
            <a:off x="152400" y="647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766" name="Google Shape;766;p96"/>
          <p:cNvSpPr txBox="1"/>
          <p:nvPr/>
        </p:nvSpPr>
        <p:spPr>
          <a:xfrm>
            <a:off x="304800" y="266700"/>
            <a:ext cx="56961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Five categories of connecting devices</a:t>
            </a:r>
            <a:endParaRPr/>
          </a:p>
        </p:txBody>
      </p:sp>
      <p:cxnSp>
        <p:nvCxnSpPr>
          <p:cNvPr id="767" name="Google Shape;767;p96"/>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768" name="Google Shape;768;p96"/>
          <p:cNvPicPr preferRelativeResize="0"/>
          <p:nvPr/>
        </p:nvPicPr>
        <p:blipFill rotWithShape="1">
          <a:blip r:embed="rId3">
            <a:alphaModFix/>
          </a:blip>
          <a:srcRect/>
          <a:stretch/>
        </p:blipFill>
        <p:spPr>
          <a:xfrm>
            <a:off x="76200" y="1295400"/>
            <a:ext cx="8991601" cy="297470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cxnSp>
        <p:nvCxnSpPr>
          <p:cNvPr id="773" name="Google Shape;773;p97"/>
          <p:cNvCxnSpPr/>
          <p:nvPr/>
        </p:nvCxnSpPr>
        <p:spPr>
          <a:xfrm>
            <a:off x="152400" y="1714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774" name="Google Shape;774;p97"/>
          <p:cNvCxnSpPr/>
          <p:nvPr/>
        </p:nvCxnSpPr>
        <p:spPr>
          <a:xfrm>
            <a:off x="152400" y="647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775" name="Google Shape;775;p97"/>
          <p:cNvSpPr txBox="1"/>
          <p:nvPr/>
        </p:nvSpPr>
        <p:spPr>
          <a:xfrm>
            <a:off x="304800" y="266700"/>
            <a:ext cx="66087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A repeater connecting two segments of a LAN</a:t>
            </a:r>
            <a:endParaRPr/>
          </a:p>
        </p:txBody>
      </p:sp>
      <p:cxnSp>
        <p:nvCxnSpPr>
          <p:cNvPr id="776" name="Google Shape;776;p97"/>
          <p:cNvCxnSpPr/>
          <p:nvPr/>
        </p:nvCxnSpPr>
        <p:spPr>
          <a:xfrm>
            <a:off x="152400" y="5105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777" name="Google Shape;777;p97"/>
          <p:cNvPicPr preferRelativeResize="0"/>
          <p:nvPr/>
        </p:nvPicPr>
        <p:blipFill rotWithShape="1">
          <a:blip r:embed="rId3">
            <a:alphaModFix/>
          </a:blip>
          <a:srcRect/>
          <a:stretch/>
        </p:blipFill>
        <p:spPr>
          <a:xfrm>
            <a:off x="663575" y="747725"/>
            <a:ext cx="7843567" cy="3258900"/>
          </a:xfrm>
          <a:prstGeom prst="rect">
            <a:avLst/>
          </a:prstGeom>
          <a:noFill/>
          <a:ln>
            <a:noFill/>
          </a:ln>
        </p:spPr>
      </p:pic>
      <p:sp>
        <p:nvSpPr>
          <p:cNvPr id="778" name="Google Shape;778;p97"/>
          <p:cNvSpPr txBox="1"/>
          <p:nvPr/>
        </p:nvSpPr>
        <p:spPr>
          <a:xfrm>
            <a:off x="82575" y="4114800"/>
            <a:ext cx="9012900" cy="9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 sz="2000" b="0" i="0" u="none">
                <a:solidFill>
                  <a:schemeClr val="dk1"/>
                </a:solidFill>
                <a:latin typeface="Arial"/>
                <a:ea typeface="Arial"/>
                <a:cs typeface="Arial"/>
                <a:sym typeface="Arial"/>
              </a:rPr>
              <a:t>A repeater is a connecting device that operates in the physical layer of the Internet model. A repeater generates a signal, connects segments of a LAN, and has no filtering capability.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8"/>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4" name="Google Shape;784;p98"/>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5" name="Google Shape;785;p98"/>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6" name="Google Shape;786;p98"/>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7" name="Google Shape;787;p98"/>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8" name="Google Shape;788;p98"/>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789" name="Google Shape;789;p98"/>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790" name="Google Shape;790;p98"/>
          <p:cNvCxnSpPr/>
          <p:nvPr/>
        </p:nvCxnSpPr>
        <p:spPr>
          <a:xfrm>
            <a:off x="457200" y="18859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791" name="Google Shape;791;p98"/>
          <p:cNvCxnSpPr/>
          <p:nvPr/>
        </p:nvCxnSpPr>
        <p:spPr>
          <a:xfrm>
            <a:off x="458787" y="2514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792" name="Google Shape;792;p98"/>
          <p:cNvSpPr txBox="1"/>
          <p:nvPr/>
        </p:nvSpPr>
        <p:spPr>
          <a:xfrm>
            <a:off x="533400" y="2000250"/>
            <a:ext cx="8077200" cy="434578"/>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repeater connects segments of a LAN.</a:t>
            </a:r>
            <a:endParaRPr/>
          </a:p>
        </p:txBody>
      </p:sp>
      <p:grpSp>
        <p:nvGrpSpPr>
          <p:cNvPr id="793" name="Google Shape;793;p98"/>
          <p:cNvGrpSpPr/>
          <p:nvPr/>
        </p:nvGrpSpPr>
        <p:grpSpPr>
          <a:xfrm>
            <a:off x="457200" y="1371600"/>
            <a:ext cx="1143000" cy="425053"/>
            <a:chOff x="1200" y="1248"/>
            <a:chExt cx="720" cy="357"/>
          </a:xfrm>
        </p:grpSpPr>
        <p:pic>
          <p:nvPicPr>
            <p:cNvPr id="794" name="Google Shape;794;p98"/>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795" name="Google Shape;795;p98"/>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9"/>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1" name="Google Shape;801;p99"/>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2" name="Google Shape;802;p99"/>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3" name="Google Shape;803;p99"/>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4" name="Google Shape;804;p99"/>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5" name="Google Shape;805;p99"/>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06" name="Google Shape;806;p99"/>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807" name="Google Shape;807;p99"/>
          <p:cNvCxnSpPr/>
          <p:nvPr/>
        </p:nvCxnSpPr>
        <p:spPr>
          <a:xfrm>
            <a:off x="457200" y="18859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808" name="Google Shape;808;p99"/>
          <p:cNvSpPr txBox="1"/>
          <p:nvPr/>
        </p:nvSpPr>
        <p:spPr>
          <a:xfrm>
            <a:off x="533400" y="1924050"/>
            <a:ext cx="8077200" cy="10860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000" b="1" i="0" u="none">
                <a:solidFill>
                  <a:schemeClr val="dk1"/>
                </a:solidFill>
                <a:latin typeface="Arial"/>
                <a:ea typeface="Arial"/>
                <a:cs typeface="Arial"/>
                <a:sym typeface="Arial"/>
              </a:rPr>
              <a:t>A repeater forwards every frame; </a:t>
            </a:r>
            <a:br>
              <a:rPr lang="en" sz="3000" b="1" i="0" u="none">
                <a:solidFill>
                  <a:schemeClr val="dk1"/>
                </a:solidFill>
                <a:latin typeface="Arial"/>
                <a:ea typeface="Arial"/>
                <a:cs typeface="Arial"/>
                <a:sym typeface="Arial"/>
              </a:rPr>
            </a:br>
            <a:r>
              <a:rPr lang="en" sz="3000" b="1" i="0" u="none">
                <a:solidFill>
                  <a:schemeClr val="dk1"/>
                </a:solidFill>
                <a:latin typeface="Arial"/>
                <a:ea typeface="Arial"/>
                <a:cs typeface="Arial"/>
                <a:sym typeface="Arial"/>
              </a:rPr>
              <a:t>it has no filtering capability.</a:t>
            </a:r>
            <a:endParaRPr sz="1200"/>
          </a:p>
        </p:txBody>
      </p:sp>
      <p:grpSp>
        <p:nvGrpSpPr>
          <p:cNvPr id="809" name="Google Shape;809;p99"/>
          <p:cNvGrpSpPr/>
          <p:nvPr/>
        </p:nvGrpSpPr>
        <p:grpSpPr>
          <a:xfrm>
            <a:off x="457200" y="1371600"/>
            <a:ext cx="1143000" cy="425053"/>
            <a:chOff x="1200" y="1248"/>
            <a:chExt cx="720" cy="357"/>
          </a:xfrm>
        </p:grpSpPr>
        <p:pic>
          <p:nvPicPr>
            <p:cNvPr id="810" name="Google Shape;810;p99"/>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811" name="Google Shape;811;p99"/>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cxnSp>
        <p:nvCxnSpPr>
          <p:cNvPr id="812" name="Google Shape;812;p99"/>
          <p:cNvCxnSpPr/>
          <p:nvPr/>
        </p:nvCxnSpPr>
        <p:spPr>
          <a:xfrm>
            <a:off x="458787" y="3086100"/>
            <a:ext cx="8153400" cy="0"/>
          </a:xfrm>
          <a:prstGeom prst="straightConnector1">
            <a:avLst/>
          </a:prstGeom>
          <a:noFill/>
          <a:ln w="76200" cap="flat" cmpd="sng">
            <a:solidFill>
              <a:srgbClr val="009900"/>
            </a:solidFill>
            <a:prstDash val="solid"/>
            <a:miter lim="800000"/>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0"/>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18" name="Google Shape;818;p100"/>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19" name="Google Shape;819;p100"/>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20" name="Google Shape;820;p100"/>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21" name="Google Shape;821;p100"/>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22" name="Google Shape;822;p100"/>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23" name="Google Shape;823;p100"/>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824" name="Google Shape;824;p100"/>
          <p:cNvCxnSpPr/>
          <p:nvPr/>
        </p:nvCxnSpPr>
        <p:spPr>
          <a:xfrm>
            <a:off x="457200" y="18859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825" name="Google Shape;825;p100"/>
          <p:cNvCxnSpPr/>
          <p:nvPr/>
        </p:nvCxnSpPr>
        <p:spPr>
          <a:xfrm>
            <a:off x="458787" y="30861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826" name="Google Shape;826;p100"/>
          <p:cNvSpPr txBox="1"/>
          <p:nvPr/>
        </p:nvSpPr>
        <p:spPr>
          <a:xfrm>
            <a:off x="533400" y="1924050"/>
            <a:ext cx="8077200" cy="10860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repeater is a regenerator,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not an amplifier.</a:t>
            </a:r>
            <a:endParaRPr/>
          </a:p>
        </p:txBody>
      </p:sp>
      <p:grpSp>
        <p:nvGrpSpPr>
          <p:cNvPr id="827" name="Google Shape;827;p100"/>
          <p:cNvGrpSpPr/>
          <p:nvPr/>
        </p:nvGrpSpPr>
        <p:grpSpPr>
          <a:xfrm>
            <a:off x="457200" y="1371600"/>
            <a:ext cx="1143000" cy="425053"/>
            <a:chOff x="1200" y="1248"/>
            <a:chExt cx="720" cy="357"/>
          </a:xfrm>
        </p:grpSpPr>
        <p:pic>
          <p:nvPicPr>
            <p:cNvPr id="828" name="Google Shape;828;p10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829" name="Google Shape;829;p100"/>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cxnSp>
        <p:nvCxnSpPr>
          <p:cNvPr id="834" name="Google Shape;834;p101"/>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835" name="Google Shape;835;p101"/>
          <p:cNvCxnSpPr/>
          <p:nvPr/>
        </p:nvCxnSpPr>
        <p:spPr>
          <a:xfrm>
            <a:off x="152400" y="4953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836" name="Google Shape;836;p101"/>
          <p:cNvSpPr txBox="1"/>
          <p:nvPr/>
        </p:nvSpPr>
        <p:spPr>
          <a:xfrm>
            <a:off x="304800" y="114300"/>
            <a:ext cx="41688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Function of a repeater</a:t>
            </a:r>
            <a:endParaRPr/>
          </a:p>
        </p:txBody>
      </p:sp>
      <p:cxnSp>
        <p:nvCxnSpPr>
          <p:cNvPr id="837" name="Google Shape;837;p101"/>
          <p:cNvCxnSpPr/>
          <p:nvPr/>
        </p:nvCxnSpPr>
        <p:spPr>
          <a:xfrm>
            <a:off x="152400" y="49911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838" name="Google Shape;838;p101"/>
          <p:cNvPicPr preferRelativeResize="0"/>
          <p:nvPr/>
        </p:nvPicPr>
        <p:blipFill rotWithShape="1">
          <a:blip r:embed="rId3">
            <a:alphaModFix/>
          </a:blip>
          <a:srcRect/>
          <a:stretch/>
        </p:blipFill>
        <p:spPr>
          <a:xfrm>
            <a:off x="259925" y="757050"/>
            <a:ext cx="8582127" cy="41157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cxnSp>
        <p:nvCxnSpPr>
          <p:cNvPr id="843" name="Google Shape;843;p102"/>
          <p:cNvCxnSpPr/>
          <p:nvPr/>
        </p:nvCxnSpPr>
        <p:spPr>
          <a:xfrm>
            <a:off x="152400" y="952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844" name="Google Shape;844;p102"/>
          <p:cNvCxnSpPr/>
          <p:nvPr/>
        </p:nvCxnSpPr>
        <p:spPr>
          <a:xfrm>
            <a:off x="152400" y="647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845" name="Google Shape;845;p102"/>
          <p:cNvSpPr txBox="1"/>
          <p:nvPr/>
        </p:nvSpPr>
        <p:spPr>
          <a:xfrm>
            <a:off x="363800" y="231300"/>
            <a:ext cx="39021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A hierarchy of hubs</a:t>
            </a:r>
            <a:endParaRPr/>
          </a:p>
        </p:txBody>
      </p:sp>
      <p:pic>
        <p:nvPicPr>
          <p:cNvPr id="846" name="Google Shape;846;p102"/>
          <p:cNvPicPr preferRelativeResize="0"/>
          <p:nvPr/>
        </p:nvPicPr>
        <p:blipFill rotWithShape="1">
          <a:blip r:embed="rId3">
            <a:alphaModFix/>
          </a:blip>
          <a:srcRect/>
          <a:stretch/>
        </p:blipFill>
        <p:spPr>
          <a:xfrm>
            <a:off x="102025" y="1028700"/>
            <a:ext cx="8965775" cy="339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0"/>
          <p:cNvSpPr txBox="1"/>
          <p:nvPr/>
        </p:nvSpPr>
        <p:spPr>
          <a:xfrm>
            <a:off x="0" y="0"/>
            <a:ext cx="9144000" cy="10287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4" name="Google Shape;204;p40"/>
          <p:cNvSpPr txBox="1"/>
          <p:nvPr/>
        </p:nvSpPr>
        <p:spPr>
          <a:xfrm>
            <a:off x="228600" y="304800"/>
            <a:ext cx="4487862" cy="4345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Times"/>
              <a:buNone/>
            </a:pPr>
            <a:r>
              <a:rPr lang="en" sz="3200" b="1" i="0" u="none">
                <a:solidFill>
                  <a:schemeClr val="dk1"/>
                </a:solidFill>
                <a:latin typeface="Times"/>
                <a:ea typeface="Times"/>
                <a:cs typeface="Times"/>
                <a:sym typeface="Times"/>
              </a:rPr>
              <a:t>10-1   INTRODUCTION</a:t>
            </a:r>
            <a:endParaRPr/>
          </a:p>
        </p:txBody>
      </p:sp>
      <p:sp>
        <p:nvSpPr>
          <p:cNvPr id="205" name="Google Shape;205;p40"/>
          <p:cNvSpPr txBox="1"/>
          <p:nvPr/>
        </p:nvSpPr>
        <p:spPr>
          <a:xfrm>
            <a:off x="8229600" y="4800600"/>
            <a:ext cx="184150" cy="2750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06" name="Google Shape;206;p40"/>
          <p:cNvSpPr txBox="1"/>
          <p:nvPr/>
        </p:nvSpPr>
        <p:spPr>
          <a:xfrm>
            <a:off x="304800" y="1200150"/>
            <a:ext cx="8229600" cy="709613"/>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2800"/>
              <a:buFont typeface="Times New Roman"/>
              <a:buNone/>
            </a:pPr>
            <a:r>
              <a:rPr lang="en" sz="2800" b="1" i="1" u="none">
                <a:solidFill>
                  <a:schemeClr val="dk1"/>
                </a:solidFill>
                <a:latin typeface="Times New Roman"/>
                <a:ea typeface="Times New Roman"/>
                <a:cs typeface="Times New Roman"/>
                <a:sym typeface="Times New Roman"/>
              </a:rPr>
              <a:t>Let us first discuss some issues related, directly or indirectly, to error detection and correction.</a:t>
            </a:r>
            <a:endParaRPr/>
          </a:p>
        </p:txBody>
      </p:sp>
      <p:sp>
        <p:nvSpPr>
          <p:cNvPr id="207" name="Google Shape;207;p40"/>
          <p:cNvSpPr txBox="1"/>
          <p:nvPr/>
        </p:nvSpPr>
        <p:spPr>
          <a:xfrm>
            <a:off x="152400" y="2528904"/>
            <a:ext cx="8382000" cy="22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400" b="1" i="0" u="none">
                <a:solidFill>
                  <a:srgbClr val="0033CC"/>
                </a:solidFill>
                <a:latin typeface="Times New Roman"/>
                <a:ea typeface="Times New Roman"/>
                <a:cs typeface="Times New Roman"/>
                <a:sym typeface="Times New Roman"/>
              </a:rPr>
              <a:t>Types of Errors</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Redundancy</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Detection Versus Correction</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Forward Error Correction Versus Retransmission</a:t>
            </a:r>
            <a:br>
              <a:rPr lang="en" sz="2400" b="1" i="0" u="none">
                <a:solidFill>
                  <a:srgbClr val="0033CC"/>
                </a:solidFill>
                <a:latin typeface="Times New Roman"/>
                <a:ea typeface="Times New Roman"/>
                <a:cs typeface="Times New Roman"/>
                <a:sym typeface="Times New Roman"/>
              </a:rPr>
            </a:br>
            <a:r>
              <a:rPr lang="en" sz="2400" b="1" i="0" u="none">
                <a:solidFill>
                  <a:srgbClr val="0033CC"/>
                </a:solidFill>
                <a:latin typeface="Times New Roman"/>
                <a:ea typeface="Times New Roman"/>
                <a:cs typeface="Times New Roman"/>
                <a:sym typeface="Times New Roman"/>
              </a:rPr>
              <a:t>Coding</a:t>
            </a:r>
            <a:endParaRPr/>
          </a:p>
          <a:p>
            <a:pPr marL="0" marR="0" lvl="0" indent="0" algn="l" rtl="0">
              <a:lnSpc>
                <a:spcPct val="100000"/>
              </a:lnSpc>
              <a:spcBef>
                <a:spcPts val="0"/>
              </a:spcBef>
              <a:spcAft>
                <a:spcPts val="0"/>
              </a:spcAft>
              <a:buNone/>
            </a:pPr>
            <a:r>
              <a:rPr lang="en" sz="2400" b="1" i="0" u="none">
                <a:solidFill>
                  <a:srgbClr val="0033CC"/>
                </a:solidFill>
                <a:latin typeface="Times New Roman"/>
                <a:ea typeface="Times New Roman"/>
                <a:cs typeface="Times New Roman"/>
                <a:sym typeface="Times New Roman"/>
              </a:rPr>
              <a:t>Modular Arithmetic</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03"/>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2" name="Google Shape;852;p103"/>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3" name="Google Shape;853;p103"/>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4" name="Google Shape;854;p103"/>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5" name="Google Shape;855;p103"/>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6" name="Google Shape;856;p103"/>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57" name="Google Shape;857;p103"/>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858" name="Google Shape;858;p103"/>
          <p:cNvCxnSpPr/>
          <p:nvPr/>
        </p:nvCxnSpPr>
        <p:spPr>
          <a:xfrm>
            <a:off x="457200" y="19431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859" name="Google Shape;859;p103"/>
          <p:cNvCxnSpPr/>
          <p:nvPr/>
        </p:nvCxnSpPr>
        <p:spPr>
          <a:xfrm>
            <a:off x="458787" y="32385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860" name="Google Shape;860;p103"/>
          <p:cNvSpPr txBox="1"/>
          <p:nvPr/>
        </p:nvSpPr>
        <p:spPr>
          <a:xfrm>
            <a:off x="457200" y="2000250"/>
            <a:ext cx="8153400" cy="1171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bridge has a table used in </a:t>
            </a:r>
            <a:br>
              <a:rPr lang="en" sz="3200" b="1" i="0" u="none">
                <a:solidFill>
                  <a:schemeClr val="dk1"/>
                </a:solidFill>
                <a:latin typeface="Arial"/>
                <a:ea typeface="Arial"/>
                <a:cs typeface="Arial"/>
                <a:sym typeface="Arial"/>
              </a:rPr>
            </a:br>
            <a:r>
              <a:rPr lang="en" sz="3200" b="1" i="0" u="none">
                <a:solidFill>
                  <a:schemeClr val="dk1"/>
                </a:solidFill>
                <a:latin typeface="Arial"/>
                <a:ea typeface="Arial"/>
                <a:cs typeface="Arial"/>
                <a:sym typeface="Arial"/>
              </a:rPr>
              <a:t>filtering decisions.</a:t>
            </a:r>
            <a:endParaRPr/>
          </a:p>
        </p:txBody>
      </p:sp>
      <p:grpSp>
        <p:nvGrpSpPr>
          <p:cNvPr id="861" name="Google Shape;861;p103"/>
          <p:cNvGrpSpPr/>
          <p:nvPr/>
        </p:nvGrpSpPr>
        <p:grpSpPr>
          <a:xfrm>
            <a:off x="457200" y="1371600"/>
            <a:ext cx="1143000" cy="425053"/>
            <a:chOff x="1200" y="1248"/>
            <a:chExt cx="720" cy="357"/>
          </a:xfrm>
        </p:grpSpPr>
        <p:pic>
          <p:nvPicPr>
            <p:cNvPr id="862" name="Google Shape;862;p10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863" name="Google Shape;863;p103"/>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cxnSp>
        <p:nvCxnSpPr>
          <p:cNvPr id="868" name="Google Shape;868;p104"/>
          <p:cNvCxnSpPr/>
          <p:nvPr/>
        </p:nvCxnSpPr>
        <p:spPr>
          <a:xfrm>
            <a:off x="152400" y="1143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869" name="Google Shape;869;p104"/>
          <p:cNvCxnSpPr/>
          <p:nvPr/>
        </p:nvCxnSpPr>
        <p:spPr>
          <a:xfrm>
            <a:off x="152400" y="74295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870" name="Google Shape;870;p104"/>
          <p:cNvSpPr txBox="1"/>
          <p:nvPr/>
        </p:nvSpPr>
        <p:spPr>
          <a:xfrm>
            <a:off x="304800" y="285750"/>
            <a:ext cx="5024437"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A bridge connecting two LANs</a:t>
            </a:r>
            <a:endParaRPr/>
          </a:p>
        </p:txBody>
      </p:sp>
      <p:pic>
        <p:nvPicPr>
          <p:cNvPr id="871" name="Google Shape;871;p104"/>
          <p:cNvPicPr preferRelativeResize="0"/>
          <p:nvPr/>
        </p:nvPicPr>
        <p:blipFill rotWithShape="1">
          <a:blip r:embed="rId3">
            <a:alphaModFix/>
          </a:blip>
          <a:srcRect/>
          <a:stretch/>
        </p:blipFill>
        <p:spPr>
          <a:xfrm>
            <a:off x="1179499" y="857250"/>
            <a:ext cx="6842214" cy="4286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5"/>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77" name="Google Shape;877;p105"/>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78" name="Google Shape;878;p105"/>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79" name="Google Shape;879;p105"/>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80" name="Google Shape;880;p105"/>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81" name="Google Shape;881;p105"/>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882" name="Google Shape;882;p105"/>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883" name="Google Shape;883;p105"/>
          <p:cNvCxnSpPr/>
          <p:nvPr/>
        </p:nvCxnSpPr>
        <p:spPr>
          <a:xfrm>
            <a:off x="457200" y="19431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884" name="Google Shape;884;p105"/>
          <p:cNvCxnSpPr/>
          <p:nvPr/>
        </p:nvCxnSpPr>
        <p:spPr>
          <a:xfrm>
            <a:off x="458787" y="30861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885" name="Google Shape;885;p105"/>
          <p:cNvSpPr txBox="1"/>
          <p:nvPr/>
        </p:nvSpPr>
        <p:spPr>
          <a:xfrm>
            <a:off x="457200" y="2000250"/>
            <a:ext cx="8153400" cy="10242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A bridge does not change the physical (MAC) addresses in a frame.</a:t>
            </a:r>
            <a:endParaRPr/>
          </a:p>
        </p:txBody>
      </p:sp>
      <p:grpSp>
        <p:nvGrpSpPr>
          <p:cNvPr id="886" name="Google Shape;886;p105"/>
          <p:cNvGrpSpPr/>
          <p:nvPr/>
        </p:nvGrpSpPr>
        <p:grpSpPr>
          <a:xfrm>
            <a:off x="457200" y="1371600"/>
            <a:ext cx="1143000" cy="425053"/>
            <a:chOff x="1200" y="1248"/>
            <a:chExt cx="720" cy="357"/>
          </a:xfrm>
        </p:grpSpPr>
        <p:pic>
          <p:nvPicPr>
            <p:cNvPr id="887" name="Google Shape;887;p10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888" name="Google Shape;888;p105"/>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Google Shape;893;p106"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
        <p:nvSpPr>
          <p:cNvPr id="894" name="Google Shape;894;p106"/>
          <p:cNvSpPr txBox="1"/>
          <p:nvPr/>
        </p:nvSpPr>
        <p:spPr>
          <a:xfrm>
            <a:off x="1143000" y="1885950"/>
            <a:ext cx="6858000" cy="230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400"/>
              <a:buFont typeface="Arial"/>
              <a:buNone/>
            </a:pPr>
            <a:r>
              <a:rPr lang="en" sz="4400" b="1">
                <a:solidFill>
                  <a:schemeClr val="dk2"/>
                </a:solidFill>
              </a:rPr>
              <a:t>UNIT 4</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107" descr="Forouzan4e07_banner"/>
          <p:cNvPicPr preferRelativeResize="0">
            <a:picLocks noGrp="1"/>
          </p:cNvPicPr>
          <p:nvPr>
            <p:ph type="body" idx="1"/>
          </p:nvPr>
        </p:nvPicPr>
        <p:blipFill rotWithShape="1">
          <a:blip r:embed="rId3">
            <a:alphaModFix/>
          </a:blip>
          <a:srcRect/>
          <a:stretch/>
        </p:blipFill>
        <p:spPr>
          <a:xfrm>
            <a:off x="0" y="0"/>
            <a:ext cx="9144000" cy="822600"/>
          </a:xfrm>
          <a:prstGeom prst="rect">
            <a:avLst/>
          </a:prstGeom>
          <a:noFill/>
          <a:ln>
            <a:noFill/>
          </a:ln>
        </p:spPr>
      </p:pic>
      <p:sp>
        <p:nvSpPr>
          <p:cNvPr id="900" name="Google Shape;900;p107"/>
          <p:cNvSpPr txBox="1"/>
          <p:nvPr/>
        </p:nvSpPr>
        <p:spPr>
          <a:xfrm>
            <a:off x="326575" y="875200"/>
            <a:ext cx="86346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2500" b="1">
                <a:solidFill>
                  <a:srgbClr val="0070C0"/>
                </a:solidFill>
                <a:highlight>
                  <a:srgbClr val="FFFF00"/>
                </a:highlight>
                <a:latin typeface="Times New Roman"/>
                <a:ea typeface="Times New Roman"/>
                <a:cs typeface="Times New Roman"/>
                <a:sym typeface="Times New Roman"/>
              </a:rPr>
              <a:t>Unit-4</a:t>
            </a:r>
            <a:endParaRPr sz="2500" b="1">
              <a:solidFill>
                <a:srgbClr val="0070C0"/>
              </a:solidFill>
              <a:highlight>
                <a:srgbClr val="FFFF00"/>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500" b="1">
                <a:solidFill>
                  <a:srgbClr val="0070C0"/>
                </a:solidFill>
                <a:highlight>
                  <a:srgbClr val="FFFF00"/>
                </a:highlight>
                <a:latin typeface="Times New Roman"/>
                <a:ea typeface="Times New Roman"/>
                <a:cs typeface="Times New Roman"/>
                <a:sym typeface="Times New Roman"/>
              </a:rPr>
              <a:t>Network Layer: &amp; Transport Layer </a:t>
            </a:r>
            <a:endParaRPr sz="2500" b="1">
              <a:solidFill>
                <a:srgbClr val="0070C0"/>
              </a:solidFill>
              <a:highlight>
                <a:srgbClr val="FFFF00"/>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500" b="1">
                <a:solidFill>
                  <a:srgbClr val="0070C0"/>
                </a:solidFill>
                <a:latin typeface="Times New Roman"/>
                <a:ea typeface="Times New Roman"/>
                <a:cs typeface="Times New Roman"/>
                <a:sym typeface="Times New Roman"/>
              </a:rPr>
              <a:t>Network Layer: Addressing IPV4 addresses - IPV6 Addresses Internet Protocol:IPv4 – IPv6Address mapping protocols: ARP – RARP Routing protocols: Unicast routing protocols: distance vector routing, Link State routing Multicast Routing protocols (Any two) Transport Layer: Process to process delivery – UDP – TCP Congestion control and QOS: Data traffic – congestion – congestion control – quality of service – techniques to improve quality of service.</a:t>
            </a:r>
            <a:endParaRPr sz="2500" b="1">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4400"/>
              <a:buFont typeface="Arial"/>
              <a:buNone/>
            </a:pPr>
            <a:endParaRPr sz="5800" b="1">
              <a:solidFill>
                <a:schemeClr val="dk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D1BF6B-671F-4DAD-944B-1E9EAC77325F}"/>
              </a:ext>
            </a:extLst>
          </p:cNvPr>
          <p:cNvSpPr/>
          <p:nvPr/>
        </p:nvSpPr>
        <p:spPr>
          <a:xfrm>
            <a:off x="382772" y="348844"/>
            <a:ext cx="8399721" cy="2733762"/>
          </a:xfrm>
          <a:prstGeom prst="rect">
            <a:avLst/>
          </a:prstGeom>
        </p:spPr>
        <p:txBody>
          <a:bodyPr wrap="square">
            <a:spAutoFit/>
          </a:bodyPr>
          <a:lstStyle/>
          <a:p>
            <a:pPr algn="just">
              <a:lnSpc>
                <a:spcPct val="115000"/>
              </a:lnSpc>
              <a:spcBef>
                <a:spcPts val="200"/>
              </a:spcBef>
            </a:pPr>
            <a:r>
              <a:rPr lang="en-IN" b="1" dirty="0">
                <a:latin typeface="Times New Roman" panose="02020603050405020304" pitchFamily="18" charset="0"/>
                <a:ea typeface="Times New Roman" panose="02020603050405020304" pitchFamily="18" charset="0"/>
                <a:cs typeface="Times New Roman" panose="02020603050405020304" pitchFamily="18" charset="0"/>
              </a:rPr>
              <a:t>Unit-4			   				Teaching Hours: 10</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R="62230" algn="just">
              <a:lnSpc>
                <a:spcPct val="115000"/>
              </a:lnSpc>
              <a:spcBef>
                <a:spcPts val="200"/>
              </a:spcBef>
            </a:pPr>
            <a:r>
              <a:rPr lang="en-IN" b="1" dirty="0">
                <a:latin typeface="Times New Roman" panose="02020603050405020304" pitchFamily="18" charset="0"/>
                <a:ea typeface="Book Antiqua" panose="02040602050305030304" pitchFamily="18" charset="0"/>
                <a:cs typeface="Times New Roman" panose="02020603050405020304" pitchFamily="18" charset="0"/>
              </a:rPr>
              <a:t>Net</a:t>
            </a:r>
            <a:r>
              <a:rPr lang="en-IN" b="1" spc="-10" dirty="0">
                <a:latin typeface="Times New Roman" panose="02020603050405020304" pitchFamily="18" charset="0"/>
                <a:ea typeface="Book Antiqua" panose="02040602050305030304" pitchFamily="18" charset="0"/>
                <a:cs typeface="Times New Roman" panose="02020603050405020304" pitchFamily="18" charset="0"/>
              </a:rPr>
              <a:t>w</a:t>
            </a:r>
            <a:r>
              <a:rPr lang="en-IN" b="1" dirty="0">
                <a:latin typeface="Times New Roman" panose="02020603050405020304" pitchFamily="18" charset="0"/>
                <a:ea typeface="Book Antiqua" panose="02040602050305030304" pitchFamily="18" charset="0"/>
                <a:cs typeface="Times New Roman" panose="02020603050405020304" pitchFamily="18" charset="0"/>
              </a:rPr>
              <a:t>ork</a:t>
            </a:r>
            <a:r>
              <a:rPr lang="en-IN" b="1" spc="5" dirty="0">
                <a:latin typeface="Times New Roman" panose="02020603050405020304" pitchFamily="18" charset="0"/>
                <a:ea typeface="Book Antiqua" panose="02040602050305030304" pitchFamily="18" charset="0"/>
                <a:cs typeface="Times New Roman" panose="02020603050405020304" pitchFamily="18" charset="0"/>
              </a:rPr>
              <a:t> L</a:t>
            </a:r>
            <a:r>
              <a:rPr lang="en-IN" b="1" dirty="0">
                <a:latin typeface="Times New Roman" panose="02020603050405020304" pitchFamily="18" charset="0"/>
                <a:ea typeface="Book Antiqua" panose="02040602050305030304" pitchFamily="18" charset="0"/>
                <a:cs typeface="Times New Roman" panose="02020603050405020304" pitchFamily="18" charset="0"/>
              </a:rPr>
              <a:t>ayer: &amp; T</a:t>
            </a:r>
            <a:r>
              <a:rPr lang="en-IN" b="1" spc="-5" dirty="0">
                <a:latin typeface="Times New Roman" panose="02020603050405020304" pitchFamily="18" charset="0"/>
                <a:ea typeface="Book Antiqua" panose="02040602050305030304" pitchFamily="18" charset="0"/>
                <a:cs typeface="Times New Roman" panose="02020603050405020304" pitchFamily="18" charset="0"/>
              </a:rPr>
              <a:t>r</a:t>
            </a:r>
            <a:r>
              <a:rPr lang="en-IN" b="1" dirty="0">
                <a:latin typeface="Times New Roman" panose="02020603050405020304" pitchFamily="18" charset="0"/>
                <a:ea typeface="Book Antiqua" panose="02040602050305030304" pitchFamily="18" charset="0"/>
                <a:cs typeface="Times New Roman" panose="02020603050405020304" pitchFamily="18" charset="0"/>
              </a:rPr>
              <a:t>ansport Layer                                                        </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19 </a:t>
            </a:r>
            <a:r>
              <a:rPr lang="en-IN" b="1" dirty="0">
                <a:latin typeface="Times New Roman" panose="02020603050405020304" pitchFamily="18" charset="0"/>
                <a:ea typeface="Book Antiqua" panose="02040602050305030304" pitchFamily="18" charset="0"/>
                <a:cs typeface="Times New Roman" panose="02020603050405020304" pitchFamily="18" charset="0"/>
              </a:rPr>
              <a:t>Network</a:t>
            </a:r>
            <a:r>
              <a:rPr lang="en-IN" b="1" spc="10"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Layer Logical</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Add</a:t>
            </a:r>
            <a:r>
              <a:rPr lang="en-IN" b="1" spc="-5" dirty="0">
                <a:latin typeface="Times New Roman" panose="02020603050405020304" pitchFamily="18" charset="0"/>
                <a:ea typeface="Book Antiqua" panose="02040602050305030304" pitchFamily="18" charset="0"/>
                <a:cs typeface="Times New Roman" panose="02020603050405020304" pitchFamily="18" charset="0"/>
              </a:rPr>
              <a:t>r</a:t>
            </a:r>
            <a:r>
              <a:rPr lang="en-IN" b="1" dirty="0">
                <a:latin typeface="Times New Roman" panose="02020603050405020304" pitchFamily="18" charset="0"/>
                <a:ea typeface="Book Antiqua" panose="02040602050305030304" pitchFamily="18" charset="0"/>
                <a:cs typeface="Times New Roman" panose="02020603050405020304" pitchFamily="18" charset="0"/>
              </a:rPr>
              <a:t>essing:</a:t>
            </a:r>
            <a:r>
              <a:rPr lang="en-IN" dirty="0">
                <a:latin typeface="Times New Roman" panose="02020603050405020304" pitchFamily="18" charset="0"/>
                <a:ea typeface="Book Antiqua" panose="02040602050305030304" pitchFamily="18" charset="0"/>
                <a:cs typeface="Times New Roman" panose="02020603050405020304" pitchFamily="18" charset="0"/>
              </a:rPr>
              <a:t> IPv4 Addresses</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IPV6</a:t>
            </a:r>
            <a:r>
              <a:rPr lang="en-IN" spc="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Addresses.</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20 </a:t>
            </a:r>
            <a:r>
              <a:rPr lang="en-IN" b="1" dirty="0">
                <a:latin typeface="Times New Roman" panose="02020603050405020304" pitchFamily="18" charset="0"/>
                <a:ea typeface="Book Antiqua" panose="02040602050305030304" pitchFamily="18" charset="0"/>
                <a:cs typeface="Times New Roman" panose="02020603050405020304" pitchFamily="18" charset="0"/>
              </a:rPr>
              <a:t>Network Layer Internet Protocol: </a:t>
            </a:r>
            <a:r>
              <a:rPr lang="en-IN" dirty="0">
                <a:latin typeface="Times New Roman" panose="02020603050405020304" pitchFamily="18" charset="0"/>
                <a:ea typeface="Book Antiqua" panose="02040602050305030304" pitchFamily="18" charset="0"/>
                <a:cs typeface="Times New Roman" panose="02020603050405020304" pitchFamily="18" charset="0"/>
              </a:rPr>
              <a:t>IPv4 – IPv6.</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21 </a:t>
            </a:r>
            <a:r>
              <a:rPr lang="en-IN" b="1" dirty="0">
                <a:latin typeface="Times New Roman" panose="02020603050405020304" pitchFamily="18" charset="0"/>
                <a:ea typeface="Book Antiqua" panose="02040602050305030304" pitchFamily="18" charset="0"/>
                <a:cs typeface="Times New Roman" panose="02020603050405020304" pitchFamily="18" charset="0"/>
              </a:rPr>
              <a:t>Addre</a:t>
            </a:r>
            <a:r>
              <a:rPr lang="en-IN" b="1" spc="-5" dirty="0">
                <a:latin typeface="Times New Roman" panose="02020603050405020304" pitchFamily="18" charset="0"/>
                <a:ea typeface="Book Antiqua" panose="02040602050305030304" pitchFamily="18" charset="0"/>
                <a:cs typeface="Times New Roman" panose="02020603050405020304" pitchFamily="18" charset="0"/>
              </a:rPr>
              <a:t>s</a:t>
            </a:r>
            <a:r>
              <a:rPr lang="en-IN" b="1" dirty="0">
                <a:latin typeface="Times New Roman" panose="02020603050405020304" pitchFamily="18" charset="0"/>
                <a:ea typeface="Book Antiqua" panose="02040602050305030304" pitchFamily="18" charset="0"/>
                <a:cs typeface="Times New Roman" panose="02020603050405020304" pitchFamily="18" charset="0"/>
              </a:rPr>
              <a:t>s</a:t>
            </a:r>
            <a:r>
              <a:rPr lang="en-IN" b="1" spc="10" dirty="0">
                <a:latin typeface="Times New Roman" panose="02020603050405020304" pitchFamily="18" charset="0"/>
                <a:ea typeface="Book Antiqua" panose="02040602050305030304" pitchFamily="18" charset="0"/>
                <a:cs typeface="Times New Roman" panose="02020603050405020304" pitchFamily="18" charset="0"/>
              </a:rPr>
              <a:t> M</a:t>
            </a:r>
            <a:r>
              <a:rPr lang="en-IN" b="1" dirty="0">
                <a:latin typeface="Times New Roman" panose="02020603050405020304" pitchFamily="18" charset="0"/>
                <a:ea typeface="Book Antiqua" panose="02040602050305030304" pitchFamily="18" charset="0"/>
                <a:cs typeface="Times New Roman" panose="02020603050405020304" pitchFamily="18" charset="0"/>
              </a:rPr>
              <a:t>apping Protoc</a:t>
            </a:r>
            <a:r>
              <a:rPr lang="en-IN" b="1" spc="-5" dirty="0">
                <a:latin typeface="Times New Roman" panose="02020603050405020304" pitchFamily="18" charset="0"/>
                <a:ea typeface="Book Antiqua" panose="02040602050305030304" pitchFamily="18" charset="0"/>
                <a:cs typeface="Times New Roman" panose="02020603050405020304" pitchFamily="18" charset="0"/>
              </a:rPr>
              <a:t>o</a:t>
            </a:r>
            <a:r>
              <a:rPr lang="en-IN" b="1" dirty="0">
                <a:latin typeface="Times New Roman" panose="02020603050405020304" pitchFamily="18" charset="0"/>
                <a:ea typeface="Book Antiqua" panose="02040602050305030304" pitchFamily="18" charset="0"/>
                <a:cs typeface="Times New Roman" panose="02020603050405020304" pitchFamily="18" charset="0"/>
              </a:rPr>
              <a:t>ls:</a:t>
            </a:r>
            <a:r>
              <a:rPr lang="en-IN" dirty="0">
                <a:latin typeface="Times New Roman" panose="02020603050405020304" pitchFamily="18" charset="0"/>
                <a:ea typeface="Book Antiqua" panose="02040602050305030304" pitchFamily="18" charset="0"/>
                <a:cs typeface="Times New Roman" panose="02020603050405020304" pitchFamily="18" charset="0"/>
              </a:rPr>
              <a:t> ARP –</a:t>
            </a:r>
            <a:r>
              <a:rPr lang="en-IN" spc="1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err="1">
                <a:latin typeface="Times New Roman" panose="02020603050405020304" pitchFamily="18" charset="0"/>
                <a:ea typeface="Book Antiqua" panose="02040602050305030304" pitchFamily="18" charset="0"/>
                <a:cs typeface="Times New Roman" panose="02020603050405020304" pitchFamily="18" charset="0"/>
              </a:rPr>
              <a:t>R</a:t>
            </a:r>
            <a:r>
              <a:rPr lang="en-IN" spc="5" dirty="0" err="1">
                <a:latin typeface="Times New Roman" panose="02020603050405020304" pitchFamily="18" charset="0"/>
                <a:ea typeface="Book Antiqua" panose="02040602050305030304" pitchFamily="18" charset="0"/>
                <a:cs typeface="Times New Roman" panose="02020603050405020304" pitchFamily="18" charset="0"/>
              </a:rPr>
              <a:t>A</a:t>
            </a:r>
            <a:r>
              <a:rPr lang="en-IN" dirty="0" err="1">
                <a:latin typeface="Times New Roman" panose="02020603050405020304" pitchFamily="18" charset="0"/>
                <a:ea typeface="Book Antiqua" panose="02040602050305030304" pitchFamily="18" charset="0"/>
                <a:cs typeface="Times New Roman" panose="02020603050405020304" pitchFamily="18" charset="0"/>
              </a:rPr>
              <a:t>RP</a:t>
            </a:r>
            <a:r>
              <a:rPr lang="en-IN" dirty="0">
                <a:latin typeface="Times New Roman" panose="02020603050405020304" pitchFamily="18" charset="0"/>
                <a:ea typeface="Book Antiqua" panose="02040602050305030304" pitchFamily="18" charset="0"/>
                <a:cs typeface="Times New Roman" panose="02020603050405020304" pitchFamily="18" charset="0"/>
              </a:rPr>
              <a:t>.</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22</a:t>
            </a:r>
            <a:r>
              <a:rPr lang="en-IN"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Routing protocol</a:t>
            </a:r>
            <a:r>
              <a:rPr lang="en-IN" b="1" spc="-5" dirty="0">
                <a:latin typeface="Times New Roman" panose="02020603050405020304" pitchFamily="18" charset="0"/>
                <a:ea typeface="Book Antiqua" panose="02040602050305030304" pitchFamily="18" charset="0"/>
                <a:cs typeface="Times New Roman" panose="02020603050405020304" pitchFamily="18" charset="0"/>
              </a:rPr>
              <a:t>s</a:t>
            </a:r>
            <a:r>
              <a:rPr lang="en-IN" b="1" dirty="0">
                <a:latin typeface="Times New Roman" panose="02020603050405020304" pitchFamily="18" charset="0"/>
                <a:ea typeface="Book Antiqua" panose="02040602050305030304" pitchFamily="18" charset="0"/>
                <a:cs typeface="Times New Roman" panose="02020603050405020304" pitchFamily="18" charset="0"/>
              </a:rPr>
              <a:t>:</a:t>
            </a:r>
            <a:r>
              <a:rPr lang="en-IN" dirty="0">
                <a:latin typeface="Times New Roman" panose="02020603050405020304" pitchFamily="18" charset="0"/>
                <a:ea typeface="Book Antiqua" panose="02040602050305030304" pitchFamily="18" charset="0"/>
                <a:cs typeface="Times New Roman" panose="02020603050405020304" pitchFamily="18" charset="0"/>
              </a:rPr>
              <a:t> UNICAST</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RO</a:t>
            </a:r>
            <a:r>
              <a:rPr lang="en-IN" spc="-5" dirty="0">
                <a:latin typeface="Times New Roman" panose="02020603050405020304" pitchFamily="18" charset="0"/>
                <a:ea typeface="Book Antiqua" panose="02040602050305030304" pitchFamily="18" charset="0"/>
                <a:cs typeface="Times New Roman" panose="02020603050405020304" pitchFamily="18" charset="0"/>
              </a:rPr>
              <a:t>UT</a:t>
            </a:r>
            <a:r>
              <a:rPr lang="en-IN" dirty="0">
                <a:latin typeface="Times New Roman" panose="02020603050405020304" pitchFamily="18" charset="0"/>
                <a:ea typeface="Book Antiqua" panose="02040602050305030304" pitchFamily="18" charset="0"/>
                <a:cs typeface="Times New Roman" panose="02020603050405020304" pitchFamily="18" charset="0"/>
              </a:rPr>
              <a:t>ING PROTOC</a:t>
            </a:r>
            <a:r>
              <a:rPr lang="en-IN" spc="-5" dirty="0">
                <a:latin typeface="Times New Roman" panose="02020603050405020304" pitchFamily="18" charset="0"/>
                <a:ea typeface="Book Antiqua" panose="02040602050305030304" pitchFamily="18" charset="0"/>
                <a:cs typeface="Times New Roman" panose="02020603050405020304" pitchFamily="18" charset="0"/>
              </a:rPr>
              <a:t>OL</a:t>
            </a:r>
            <a:r>
              <a:rPr lang="en-IN" spc="5" dirty="0">
                <a:latin typeface="Times New Roman" panose="02020603050405020304" pitchFamily="18" charset="0"/>
                <a:ea typeface="Book Antiqua" panose="02040602050305030304" pitchFamily="18" charset="0"/>
                <a:cs typeface="Times New Roman" panose="02020603050405020304" pitchFamily="18" charset="0"/>
              </a:rPr>
              <a:t>S</a:t>
            </a:r>
            <a:r>
              <a:rPr lang="en-IN" dirty="0">
                <a:latin typeface="Times New Roman" panose="02020603050405020304" pitchFamily="18" charset="0"/>
                <a:ea typeface="Book Antiqua" panose="02040602050305030304" pitchFamily="18" charset="0"/>
                <a:cs typeface="Times New Roman" panose="02020603050405020304" pitchFamily="18" charset="0"/>
              </a:rPr>
              <a:t>: Dista</a:t>
            </a:r>
            <a:r>
              <a:rPr lang="en-IN" spc="-5" dirty="0">
                <a:latin typeface="Times New Roman" panose="02020603050405020304" pitchFamily="18" charset="0"/>
                <a:ea typeface="Book Antiqua" panose="02040602050305030304" pitchFamily="18" charset="0"/>
                <a:cs typeface="Times New Roman" panose="02020603050405020304" pitchFamily="18" charset="0"/>
              </a:rPr>
              <a:t>n</a:t>
            </a:r>
            <a:r>
              <a:rPr lang="en-IN" dirty="0">
                <a:latin typeface="Times New Roman" panose="02020603050405020304" pitchFamily="18" charset="0"/>
                <a:ea typeface="Book Antiqua" panose="02040602050305030304" pitchFamily="18" charset="0"/>
                <a:cs typeface="Times New Roman" panose="02020603050405020304" pitchFamily="18" charset="0"/>
              </a:rPr>
              <a:t>ce</a:t>
            </a:r>
            <a:r>
              <a:rPr lang="en-IN" spc="22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ve</a:t>
            </a:r>
            <a:r>
              <a:rPr lang="en-IN" spc="-5" dirty="0">
                <a:latin typeface="Times New Roman" panose="02020603050405020304" pitchFamily="18" charset="0"/>
                <a:ea typeface="Book Antiqua" panose="02040602050305030304" pitchFamily="18" charset="0"/>
                <a:cs typeface="Times New Roman" panose="02020603050405020304" pitchFamily="18" charset="0"/>
              </a:rPr>
              <a:t>c</a:t>
            </a:r>
            <a:r>
              <a:rPr lang="en-IN" dirty="0">
                <a:latin typeface="Times New Roman" panose="02020603050405020304" pitchFamily="18" charset="0"/>
                <a:ea typeface="Book Antiqua" panose="02040602050305030304" pitchFamily="18" charset="0"/>
                <a:cs typeface="Times New Roman" panose="02020603050405020304" pitchFamily="18" charset="0"/>
              </a:rPr>
              <a:t>tor</a:t>
            </a:r>
            <a:r>
              <a:rPr lang="en-IN" spc="22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rou</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ing,</a:t>
            </a:r>
            <a:r>
              <a:rPr lang="en-IN" spc="21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Link</a:t>
            </a:r>
            <a:r>
              <a:rPr lang="en-IN" spc="22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State</a:t>
            </a:r>
            <a:r>
              <a:rPr lang="en-IN" spc="22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routing.</a:t>
            </a:r>
            <a:r>
              <a:rPr lang="en-IN" spc="22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MULT</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CAST</a:t>
            </a:r>
            <a:r>
              <a:rPr lang="en-IN" spc="22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RO</a:t>
            </a:r>
            <a:r>
              <a:rPr lang="en-IN" spc="-5" dirty="0">
                <a:latin typeface="Times New Roman" panose="02020603050405020304" pitchFamily="18" charset="0"/>
                <a:ea typeface="Book Antiqua" panose="02040602050305030304" pitchFamily="18" charset="0"/>
                <a:cs typeface="Times New Roman" panose="02020603050405020304" pitchFamily="18" charset="0"/>
              </a:rPr>
              <a:t>U</a:t>
            </a:r>
            <a:r>
              <a:rPr lang="en-IN" dirty="0">
                <a:latin typeface="Times New Roman" panose="02020603050405020304" pitchFamily="18" charset="0"/>
                <a:ea typeface="Book Antiqua" panose="02040602050305030304" pitchFamily="18" charset="0"/>
                <a:cs typeface="Times New Roman" panose="02020603050405020304" pitchFamily="18" charset="0"/>
              </a:rPr>
              <a:t>TING</a:t>
            </a:r>
            <a:r>
              <a:rPr lang="en-IN" spc="22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PROTOC</a:t>
            </a:r>
            <a:r>
              <a:rPr lang="en-IN" spc="-5" dirty="0">
                <a:latin typeface="Times New Roman" panose="02020603050405020304" pitchFamily="18" charset="0"/>
                <a:ea typeface="Book Antiqua" panose="02040602050305030304" pitchFamily="18" charset="0"/>
                <a:cs typeface="Times New Roman" panose="02020603050405020304" pitchFamily="18" charset="0"/>
              </a:rPr>
              <a:t>O</a:t>
            </a:r>
            <a:r>
              <a:rPr lang="en-IN" dirty="0">
                <a:latin typeface="Times New Roman" panose="02020603050405020304" pitchFamily="18" charset="0"/>
                <a:ea typeface="Book Antiqua" panose="02040602050305030304" pitchFamily="18" charset="0"/>
                <a:cs typeface="Times New Roman" panose="02020603050405020304" pitchFamily="18" charset="0"/>
              </a:rPr>
              <a:t>LS</a:t>
            </a:r>
            <a:r>
              <a:rPr lang="en-IN" spc="22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(Any</a:t>
            </a:r>
            <a:r>
              <a:rPr lang="en-IN" spc="22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two).</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23 </a:t>
            </a:r>
            <a:r>
              <a:rPr lang="en-IN" b="1" dirty="0">
                <a:latin typeface="Times New Roman" panose="02020603050405020304" pitchFamily="18" charset="0"/>
                <a:ea typeface="Book Antiqua" panose="02040602050305030304" pitchFamily="18" charset="0"/>
                <a:cs typeface="Times New Roman" panose="02020603050405020304" pitchFamily="18" charset="0"/>
              </a:rPr>
              <a:t>Transport Layer:</a:t>
            </a:r>
            <a:r>
              <a:rPr lang="en-IN" b="1"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spc="-5" dirty="0">
                <a:latin typeface="Times New Roman" panose="02020603050405020304" pitchFamily="18" charset="0"/>
                <a:ea typeface="Book Antiqua" panose="02040602050305030304" pitchFamily="18" charset="0"/>
                <a:cs typeface="Times New Roman" panose="02020603050405020304" pitchFamily="18" charset="0"/>
              </a:rPr>
              <a:t>P</a:t>
            </a:r>
            <a:r>
              <a:rPr lang="en-IN" b="1" dirty="0">
                <a:latin typeface="Times New Roman" panose="02020603050405020304" pitchFamily="18" charset="0"/>
                <a:ea typeface="Book Antiqua" panose="02040602050305030304" pitchFamily="18" charset="0"/>
                <a:cs typeface="Times New Roman" panose="02020603050405020304" pitchFamily="18" charset="0"/>
              </a:rPr>
              <a:t>ro</a:t>
            </a:r>
            <a:r>
              <a:rPr lang="en-IN" b="1" spc="-5" dirty="0">
                <a:latin typeface="Times New Roman" panose="02020603050405020304" pitchFamily="18" charset="0"/>
                <a:ea typeface="Book Antiqua" panose="02040602050305030304" pitchFamily="18" charset="0"/>
                <a:cs typeface="Times New Roman" panose="02020603050405020304" pitchFamily="18" charset="0"/>
              </a:rPr>
              <a:t>c</a:t>
            </a:r>
            <a:r>
              <a:rPr lang="en-IN" b="1" dirty="0">
                <a:latin typeface="Times New Roman" panose="02020603050405020304" pitchFamily="18" charset="0"/>
                <a:ea typeface="Book Antiqua" panose="02040602050305030304" pitchFamily="18" charset="0"/>
                <a:cs typeface="Times New Roman" panose="02020603050405020304" pitchFamily="18" charset="0"/>
              </a:rPr>
              <a:t>ess</a:t>
            </a:r>
            <a:r>
              <a:rPr lang="en-IN" b="1"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to</a:t>
            </a:r>
            <a:r>
              <a:rPr lang="en-IN" b="1" spc="170"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pro</a:t>
            </a:r>
            <a:r>
              <a:rPr lang="en-IN" b="1" spc="-5" dirty="0">
                <a:latin typeface="Times New Roman" panose="02020603050405020304" pitchFamily="18" charset="0"/>
                <a:ea typeface="Book Antiqua" panose="02040602050305030304" pitchFamily="18" charset="0"/>
                <a:cs typeface="Times New Roman" panose="02020603050405020304" pitchFamily="18" charset="0"/>
              </a:rPr>
              <a:t>ce</a:t>
            </a:r>
            <a:r>
              <a:rPr lang="en-IN" b="1" dirty="0">
                <a:latin typeface="Times New Roman" panose="02020603050405020304" pitchFamily="18" charset="0"/>
                <a:ea typeface="Book Antiqua" panose="02040602050305030304" pitchFamily="18" charset="0"/>
                <a:cs typeface="Times New Roman" panose="02020603050405020304" pitchFamily="18" charset="0"/>
              </a:rPr>
              <a:t>ss</a:t>
            </a:r>
            <a:r>
              <a:rPr lang="en-IN" b="1"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de</a:t>
            </a:r>
            <a:r>
              <a:rPr lang="en-IN" b="1" spc="-5" dirty="0">
                <a:latin typeface="Times New Roman" panose="02020603050405020304" pitchFamily="18" charset="0"/>
                <a:ea typeface="Book Antiqua" panose="02040602050305030304" pitchFamily="18" charset="0"/>
                <a:cs typeface="Times New Roman" panose="02020603050405020304" pitchFamily="18" charset="0"/>
              </a:rPr>
              <a:t>l</a:t>
            </a:r>
            <a:r>
              <a:rPr lang="en-IN" b="1" dirty="0">
                <a:latin typeface="Times New Roman" panose="02020603050405020304" pitchFamily="18" charset="0"/>
                <a:ea typeface="Book Antiqua" panose="02040602050305030304" pitchFamily="18" charset="0"/>
                <a:cs typeface="Times New Roman" panose="02020603050405020304" pitchFamily="18" charset="0"/>
              </a:rPr>
              <a:t>ivery:</a:t>
            </a:r>
            <a:r>
              <a:rPr lang="en-IN"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err="1">
                <a:latin typeface="Times New Roman" panose="02020603050405020304" pitchFamily="18" charset="0"/>
                <a:ea typeface="Book Antiqua" panose="02040602050305030304" pitchFamily="18" charset="0"/>
                <a:cs typeface="Times New Roman" panose="02020603050405020304" pitchFamily="18" charset="0"/>
              </a:rPr>
              <a:t>UDP</a:t>
            </a:r>
            <a:r>
              <a:rPr lang="en-IN"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a:t>
            </a:r>
            <a:r>
              <a:rPr lang="en-IN"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TCP.</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342900" marR="49530" lvl="0" indent="-342900" algn="just">
              <a:lnSpc>
                <a:spcPct val="115000"/>
              </a:lnSpc>
              <a:spcBef>
                <a:spcPts val="200"/>
              </a:spcBef>
              <a:buFont typeface="Symbol" panose="05050102010706020507" pitchFamily="18" charset="2"/>
              <a:buChar char=""/>
            </a:pPr>
            <a:r>
              <a:rPr lang="en-IN" b="1" dirty="0">
                <a:solidFill>
                  <a:srgbClr val="4472C4"/>
                </a:solidFill>
                <a:latin typeface="Times New Roman" panose="02020603050405020304" pitchFamily="18" charset="0"/>
                <a:ea typeface="Book Antiqua" panose="02040602050305030304" pitchFamily="18" charset="0"/>
                <a:cs typeface="Times New Roman" panose="02020603050405020304" pitchFamily="18" charset="0"/>
              </a:rPr>
              <a:t>Chapter 24</a:t>
            </a:r>
            <a:r>
              <a:rPr lang="en-IN"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Congestion</a:t>
            </a:r>
            <a:r>
              <a:rPr lang="en-IN" b="1"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con</a:t>
            </a:r>
            <a:r>
              <a:rPr lang="en-IN" b="1" spc="-5" dirty="0">
                <a:latin typeface="Times New Roman" panose="02020603050405020304" pitchFamily="18" charset="0"/>
                <a:ea typeface="Book Antiqua" panose="02040602050305030304" pitchFamily="18" charset="0"/>
                <a:cs typeface="Times New Roman" panose="02020603050405020304" pitchFamily="18" charset="0"/>
              </a:rPr>
              <a:t>t</a:t>
            </a:r>
            <a:r>
              <a:rPr lang="en-IN" b="1" dirty="0">
                <a:latin typeface="Times New Roman" panose="02020603050405020304" pitchFamily="18" charset="0"/>
                <a:ea typeface="Book Antiqua" panose="02040602050305030304" pitchFamily="18" charset="0"/>
                <a:cs typeface="Times New Roman" panose="02020603050405020304" pitchFamily="18" charset="0"/>
              </a:rPr>
              <a:t>rol</a:t>
            </a:r>
            <a:r>
              <a:rPr lang="en-IN" b="1" spc="16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and</a:t>
            </a:r>
            <a:r>
              <a:rPr lang="en-IN" b="1"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b="1" dirty="0">
                <a:latin typeface="Times New Roman" panose="02020603050405020304" pitchFamily="18" charset="0"/>
                <a:ea typeface="Book Antiqua" panose="02040602050305030304" pitchFamily="18" charset="0"/>
                <a:cs typeface="Times New Roman" panose="02020603050405020304" pitchFamily="18" charset="0"/>
              </a:rPr>
              <a:t>Quality of Service (QoS):</a:t>
            </a:r>
            <a:r>
              <a:rPr lang="en-IN" dirty="0">
                <a:latin typeface="Times New Roman" panose="02020603050405020304" pitchFamily="18" charset="0"/>
                <a:ea typeface="Book Antiqua" panose="02040602050305030304" pitchFamily="18" charset="0"/>
                <a:cs typeface="Times New Roman" panose="02020603050405020304" pitchFamily="18" charset="0"/>
              </a:rPr>
              <a:t> </a:t>
            </a:r>
            <a:r>
              <a:rPr lang="en-IN" spc="5" dirty="0">
                <a:latin typeface="Times New Roman" panose="02020603050405020304" pitchFamily="18" charset="0"/>
                <a:ea typeface="Book Antiqua" panose="02040602050305030304" pitchFamily="18" charset="0"/>
                <a:cs typeface="Times New Roman" panose="02020603050405020304" pitchFamily="18" charset="0"/>
              </a:rPr>
              <a:t>D</a:t>
            </a:r>
            <a:r>
              <a:rPr lang="en-IN" dirty="0">
                <a:latin typeface="Times New Roman" panose="02020603050405020304" pitchFamily="18" charset="0"/>
                <a:ea typeface="Book Antiqua" panose="02040602050305030304" pitchFamily="18" charset="0"/>
                <a:cs typeface="Times New Roman" panose="02020603050405020304" pitchFamily="18" charset="0"/>
              </a:rPr>
              <a:t>ata</a:t>
            </a:r>
            <a:r>
              <a:rPr lang="en-IN" spc="170"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tra</a:t>
            </a:r>
            <a:r>
              <a:rPr lang="en-IN" spc="-5" dirty="0">
                <a:latin typeface="Times New Roman" panose="02020603050405020304" pitchFamily="18" charset="0"/>
                <a:ea typeface="Book Antiqua" panose="02040602050305030304" pitchFamily="18" charset="0"/>
                <a:cs typeface="Times New Roman" panose="02020603050405020304" pitchFamily="18" charset="0"/>
              </a:rPr>
              <a:t>ff</a:t>
            </a:r>
            <a:r>
              <a:rPr lang="en-IN" dirty="0">
                <a:latin typeface="Times New Roman" panose="02020603050405020304" pitchFamily="18" charset="0"/>
                <a:ea typeface="Book Antiqua" panose="02040602050305030304" pitchFamily="18" charset="0"/>
                <a:cs typeface="Times New Roman" panose="02020603050405020304" pitchFamily="18" charset="0"/>
              </a:rPr>
              <a:t>ic</a:t>
            </a:r>
            <a:r>
              <a:rPr lang="en-IN" spc="17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 Conges</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ion –</a:t>
            </a:r>
            <a:r>
              <a:rPr lang="en-IN" spc="-5" dirty="0">
                <a:latin typeface="Times New Roman" panose="02020603050405020304" pitchFamily="18" charset="0"/>
                <a:ea typeface="Book Antiqua" panose="02040602050305030304" pitchFamily="18" charset="0"/>
                <a:cs typeface="Times New Roman" panose="02020603050405020304" pitchFamily="18" charset="0"/>
              </a:rPr>
              <a:t> C</a:t>
            </a:r>
            <a:r>
              <a:rPr lang="en-IN" dirty="0">
                <a:latin typeface="Times New Roman" panose="02020603050405020304" pitchFamily="18" charset="0"/>
                <a:ea typeface="Book Antiqua" panose="02040602050305030304" pitchFamily="18" charset="0"/>
                <a:cs typeface="Times New Roman" panose="02020603050405020304" pitchFamily="18" charset="0"/>
              </a:rPr>
              <a:t>onges</a:t>
            </a:r>
            <a:r>
              <a:rPr lang="en-IN" spc="-5" dirty="0">
                <a:latin typeface="Times New Roman" panose="02020603050405020304" pitchFamily="18" charset="0"/>
                <a:ea typeface="Book Antiqua" panose="02040602050305030304" pitchFamily="18" charset="0"/>
                <a:cs typeface="Times New Roman" panose="02020603050405020304" pitchFamily="18" charset="0"/>
              </a:rPr>
              <a:t>t</a:t>
            </a:r>
            <a:r>
              <a:rPr lang="en-IN" dirty="0">
                <a:latin typeface="Times New Roman" panose="02020603050405020304" pitchFamily="18" charset="0"/>
                <a:ea typeface="Book Antiqua" panose="02040602050305030304" pitchFamily="18" charset="0"/>
                <a:cs typeface="Times New Roman" panose="02020603050405020304" pitchFamily="18" charset="0"/>
              </a:rPr>
              <a:t>ion</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contr</a:t>
            </a:r>
            <a:r>
              <a:rPr lang="en-IN" spc="-5" dirty="0">
                <a:latin typeface="Times New Roman" panose="02020603050405020304" pitchFamily="18" charset="0"/>
                <a:ea typeface="Book Antiqua" panose="02040602050305030304" pitchFamily="18" charset="0"/>
                <a:cs typeface="Times New Roman" panose="02020603050405020304" pitchFamily="18" charset="0"/>
              </a:rPr>
              <a:t>o</a:t>
            </a:r>
            <a:r>
              <a:rPr lang="en-IN" dirty="0">
                <a:latin typeface="Times New Roman" panose="02020603050405020304" pitchFamily="18" charset="0"/>
                <a:ea typeface="Book Antiqua" panose="02040602050305030304" pitchFamily="18" charset="0"/>
                <a:cs typeface="Times New Roman" panose="02020603050405020304" pitchFamily="18" charset="0"/>
              </a:rPr>
              <a:t>l – Q</a:t>
            </a:r>
            <a:r>
              <a:rPr lang="en-IN" spc="-5" dirty="0">
                <a:latin typeface="Times New Roman" panose="02020603050405020304" pitchFamily="18" charset="0"/>
                <a:ea typeface="Book Antiqua" panose="02040602050305030304" pitchFamily="18" charset="0"/>
                <a:cs typeface="Times New Roman" panose="02020603050405020304" pitchFamily="18" charset="0"/>
              </a:rPr>
              <a:t>u</a:t>
            </a:r>
            <a:r>
              <a:rPr lang="en-IN" dirty="0">
                <a:latin typeface="Times New Roman" panose="02020603050405020304" pitchFamily="18" charset="0"/>
                <a:ea typeface="Book Antiqua" panose="02040602050305030304" pitchFamily="18" charset="0"/>
                <a:cs typeface="Times New Roman" panose="02020603050405020304" pitchFamily="18" charset="0"/>
              </a:rPr>
              <a:t>al</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ty of</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serv</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ce – Tech</a:t>
            </a:r>
            <a:r>
              <a:rPr lang="en-IN" spc="-5" dirty="0">
                <a:latin typeface="Times New Roman" panose="02020603050405020304" pitchFamily="18" charset="0"/>
                <a:ea typeface="Book Antiqua" panose="02040602050305030304" pitchFamily="18" charset="0"/>
                <a:cs typeface="Times New Roman" panose="02020603050405020304" pitchFamily="18" charset="0"/>
              </a:rPr>
              <a:t>n</a:t>
            </a:r>
            <a:r>
              <a:rPr lang="en-IN" dirty="0">
                <a:latin typeface="Times New Roman" panose="02020603050405020304" pitchFamily="18" charset="0"/>
                <a:ea typeface="Book Antiqua" panose="02040602050305030304" pitchFamily="18" charset="0"/>
                <a:cs typeface="Times New Roman" panose="02020603050405020304" pitchFamily="18" charset="0"/>
              </a:rPr>
              <a:t>i</a:t>
            </a:r>
            <a:r>
              <a:rPr lang="en-IN" spc="-5" dirty="0">
                <a:latin typeface="Times New Roman" panose="02020603050405020304" pitchFamily="18" charset="0"/>
                <a:ea typeface="Book Antiqua" panose="02040602050305030304" pitchFamily="18" charset="0"/>
                <a:cs typeface="Times New Roman" panose="02020603050405020304" pitchFamily="18" charset="0"/>
              </a:rPr>
              <a:t>q</a:t>
            </a:r>
            <a:r>
              <a:rPr lang="en-IN" dirty="0">
                <a:latin typeface="Times New Roman" panose="02020603050405020304" pitchFamily="18" charset="0"/>
                <a:ea typeface="Book Antiqua" panose="02040602050305030304" pitchFamily="18" charset="0"/>
                <a:cs typeface="Times New Roman" panose="02020603050405020304" pitchFamily="18" charset="0"/>
              </a:rPr>
              <a:t>ues to i</a:t>
            </a:r>
            <a:r>
              <a:rPr lang="en-IN" spc="-10" dirty="0">
                <a:latin typeface="Times New Roman" panose="02020603050405020304" pitchFamily="18" charset="0"/>
                <a:ea typeface="Book Antiqua" panose="02040602050305030304" pitchFamily="18" charset="0"/>
                <a:cs typeface="Times New Roman" panose="02020603050405020304" pitchFamily="18" charset="0"/>
              </a:rPr>
              <a:t>m</a:t>
            </a:r>
            <a:r>
              <a:rPr lang="en-IN" dirty="0">
                <a:latin typeface="Times New Roman" panose="02020603050405020304" pitchFamily="18" charset="0"/>
                <a:ea typeface="Book Antiqua" panose="02040602050305030304" pitchFamily="18" charset="0"/>
                <a:cs typeface="Times New Roman" panose="02020603050405020304" pitchFamily="18" charset="0"/>
              </a:rPr>
              <a:t>prove qual</a:t>
            </a:r>
            <a:r>
              <a:rPr lang="en-IN" spc="-5" dirty="0">
                <a:latin typeface="Times New Roman" panose="02020603050405020304" pitchFamily="18" charset="0"/>
                <a:ea typeface="Book Antiqua" panose="02040602050305030304" pitchFamily="18" charset="0"/>
                <a:cs typeface="Times New Roman" panose="02020603050405020304" pitchFamily="18" charset="0"/>
              </a:rPr>
              <a:t>i</a:t>
            </a:r>
            <a:r>
              <a:rPr lang="en-IN" dirty="0">
                <a:latin typeface="Times New Roman" panose="02020603050405020304" pitchFamily="18" charset="0"/>
                <a:ea typeface="Book Antiqua" panose="02040602050305030304" pitchFamily="18" charset="0"/>
                <a:cs typeface="Times New Roman" panose="02020603050405020304" pitchFamily="18" charset="0"/>
              </a:rPr>
              <a:t>ty of</a:t>
            </a:r>
            <a:r>
              <a:rPr lang="en-IN" spc="-5" dirty="0">
                <a:latin typeface="Times New Roman" panose="02020603050405020304" pitchFamily="18" charset="0"/>
                <a:ea typeface="Book Antiqua" panose="02040602050305030304" pitchFamily="18" charset="0"/>
                <a:cs typeface="Times New Roman" panose="02020603050405020304" pitchFamily="18" charset="0"/>
              </a:rPr>
              <a:t> </a:t>
            </a:r>
            <a:r>
              <a:rPr lang="en-IN" dirty="0">
                <a:latin typeface="Times New Roman" panose="02020603050405020304" pitchFamily="18" charset="0"/>
                <a:ea typeface="Book Antiqua" panose="02040602050305030304" pitchFamily="18" charset="0"/>
                <a:cs typeface="Times New Roman" panose="02020603050405020304" pitchFamily="18" charset="0"/>
              </a:rPr>
              <a:t>servi</a:t>
            </a:r>
            <a:r>
              <a:rPr lang="en-IN" spc="-5" dirty="0">
                <a:latin typeface="Times New Roman" panose="02020603050405020304" pitchFamily="18" charset="0"/>
                <a:ea typeface="Book Antiqua" panose="02040602050305030304" pitchFamily="18" charset="0"/>
                <a:cs typeface="Times New Roman" panose="02020603050405020304" pitchFamily="18" charset="0"/>
              </a:rPr>
              <a:t>c</a:t>
            </a:r>
            <a:r>
              <a:rPr lang="en-IN" dirty="0">
                <a:latin typeface="Times New Roman" panose="02020603050405020304" pitchFamily="18" charset="0"/>
                <a:ea typeface="Book Antiqua" panose="02040602050305030304" pitchFamily="18" charset="0"/>
                <a:cs typeface="Times New Roman" panose="02020603050405020304" pitchFamily="18" charset="0"/>
              </a:rPr>
              <a:t>e.</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424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8"/>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76</a:t>
            </a:fld>
            <a:endParaRPr/>
          </a:p>
        </p:txBody>
      </p:sp>
      <p:sp>
        <p:nvSpPr>
          <p:cNvPr id="909" name="Google Shape;909;p108"/>
          <p:cNvSpPr txBox="1"/>
          <p:nvPr/>
        </p:nvSpPr>
        <p:spPr>
          <a:xfrm>
            <a:off x="1892026" y="286857"/>
            <a:ext cx="5167996" cy="1563209"/>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4800"/>
              <a:buFont typeface="Times New Roman"/>
              <a:buNone/>
            </a:pPr>
            <a:r>
              <a:rPr lang="en" sz="4800" b="1" i="1" u="none" dirty="0">
                <a:solidFill>
                  <a:srgbClr val="000000"/>
                </a:solidFill>
                <a:latin typeface="Times New Roman"/>
                <a:ea typeface="Times New Roman"/>
                <a:cs typeface="Times New Roman"/>
                <a:sym typeface="Times New Roman"/>
              </a:rPr>
              <a:t>ARP and RARP</a:t>
            </a:r>
            <a:endParaRPr dirty="0"/>
          </a:p>
        </p:txBody>
      </p:sp>
      <p:sp>
        <p:nvSpPr>
          <p:cNvPr id="910" name="Google Shape;910;p108"/>
          <p:cNvSpPr txBox="1"/>
          <p:nvPr/>
        </p:nvSpPr>
        <p:spPr>
          <a:xfrm>
            <a:off x="8039100" y="4800600"/>
            <a:ext cx="184150" cy="275034"/>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911" name="Google Shape;911;p108"/>
          <p:cNvPicPr preferRelativeResize="0"/>
          <p:nvPr/>
        </p:nvPicPr>
        <p:blipFill rotWithShape="1">
          <a:blip r:embed="rId3">
            <a:alphaModFix/>
          </a:blip>
          <a:srcRect/>
          <a:stretch/>
        </p:blipFill>
        <p:spPr>
          <a:xfrm>
            <a:off x="152400" y="114300"/>
            <a:ext cx="990600" cy="651271"/>
          </a:xfrm>
          <a:prstGeom prst="rect">
            <a:avLst/>
          </a:prstGeom>
          <a:noFill/>
          <a:ln>
            <a:noFill/>
          </a:ln>
        </p:spPr>
      </p:pic>
      <p:pic>
        <p:nvPicPr>
          <p:cNvPr id="912" name="Google Shape;912;p108"/>
          <p:cNvPicPr preferRelativeResize="0"/>
          <p:nvPr/>
        </p:nvPicPr>
        <p:blipFill rotWithShape="1">
          <a:blip r:embed="rId4">
            <a:alphaModFix/>
          </a:blip>
          <a:srcRect/>
          <a:stretch/>
        </p:blipFill>
        <p:spPr>
          <a:xfrm>
            <a:off x="798500" y="2800350"/>
            <a:ext cx="7532699" cy="1644825"/>
          </a:xfrm>
          <a:prstGeom prst="rect">
            <a:avLst/>
          </a:prstGeom>
          <a:noFill/>
          <a:ln>
            <a:noFill/>
          </a:ln>
        </p:spPr>
      </p:pic>
      <p:sp>
        <p:nvSpPr>
          <p:cNvPr id="913" name="Google Shape;913;p108"/>
          <p:cNvSpPr txBox="1"/>
          <p:nvPr/>
        </p:nvSpPr>
        <p:spPr>
          <a:xfrm>
            <a:off x="0" y="1942263"/>
            <a:ext cx="9144000" cy="408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200"/>
              <a:buFont typeface="Constantia"/>
              <a:buNone/>
            </a:pPr>
            <a:r>
              <a:rPr lang="en" sz="2200" b="0" i="0" u="none" dirty="0">
                <a:solidFill>
                  <a:srgbClr val="000000"/>
                </a:solidFill>
                <a:latin typeface="Constantia"/>
                <a:ea typeface="Constantia"/>
                <a:cs typeface="Constantia"/>
                <a:sym typeface="Constantia"/>
              </a:rPr>
              <a:t>Address Resolution Protocol and Reverse Address Resolution Protocol</a:t>
            </a:r>
            <a:endParaRPr dirty="0"/>
          </a:p>
        </p:txBody>
      </p:sp>
      <p:sp>
        <p:nvSpPr>
          <p:cNvPr id="914" name="Google Shape;914;p108"/>
          <p:cNvSpPr txBox="1"/>
          <p:nvPr/>
        </p:nvSpPr>
        <p:spPr>
          <a:xfrm>
            <a:off x="1047862" y="4445175"/>
            <a:ext cx="7023000" cy="3477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400"/>
              <a:buFont typeface="Constantia"/>
              <a:buNone/>
            </a:pPr>
            <a:r>
              <a:rPr lang="en" sz="2400" b="0" i="0" u="none">
                <a:solidFill>
                  <a:srgbClr val="000000"/>
                </a:solidFill>
                <a:latin typeface="Constantia"/>
                <a:ea typeface="Constantia"/>
                <a:cs typeface="Constantia"/>
                <a:sym typeface="Constantia"/>
              </a:rPr>
              <a:t>Position of ARP and RARP in TCP/IP protocol suite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109"/>
          <p:cNvPicPr preferRelativeResize="0"/>
          <p:nvPr/>
        </p:nvPicPr>
        <p:blipFill rotWithShape="1">
          <a:blip r:embed="rId3">
            <a:alphaModFix/>
          </a:blip>
          <a:srcRect/>
          <a:stretch/>
        </p:blipFill>
        <p:spPr>
          <a:xfrm>
            <a:off x="1813300" y="3451375"/>
            <a:ext cx="5573225" cy="1692125"/>
          </a:xfrm>
          <a:prstGeom prst="rect">
            <a:avLst/>
          </a:prstGeom>
          <a:noFill/>
          <a:ln>
            <a:noFill/>
          </a:ln>
        </p:spPr>
      </p:pic>
      <p:sp>
        <p:nvSpPr>
          <p:cNvPr id="923" name="Google Shape;923;p109"/>
          <p:cNvSpPr txBox="1"/>
          <p:nvPr/>
        </p:nvSpPr>
        <p:spPr>
          <a:xfrm>
            <a:off x="0" y="44050"/>
            <a:ext cx="9078300" cy="3273000"/>
          </a:xfrm>
          <a:prstGeom prst="rect">
            <a:avLst/>
          </a:prstGeom>
          <a:noFill/>
          <a:ln>
            <a:noFill/>
          </a:ln>
        </p:spPr>
        <p:txBody>
          <a:bodyPr spcFirstLastPara="1" wrap="square" lIns="90000" tIns="46800" rIns="90000" bIns="46800" anchor="t" anchorCtr="0">
            <a:noAutofit/>
          </a:bodyPr>
          <a:lstStyle/>
          <a:p>
            <a:pPr marL="0" marR="0" lvl="0" indent="0" algn="ctr" rtl="0">
              <a:lnSpc>
                <a:spcPct val="80000"/>
              </a:lnSpc>
              <a:spcBef>
                <a:spcPts val="0"/>
              </a:spcBef>
              <a:spcAft>
                <a:spcPts val="0"/>
              </a:spcAft>
              <a:buClr>
                <a:srgbClr val="000000"/>
              </a:buClr>
              <a:buSzPts val="2400"/>
              <a:buFont typeface="Constantia"/>
              <a:buNone/>
            </a:pPr>
            <a:r>
              <a:rPr lang="en" sz="2400" b="1" i="0" u="none">
                <a:solidFill>
                  <a:srgbClr val="000000"/>
                </a:solidFill>
                <a:latin typeface="Constantia"/>
                <a:ea typeface="Constantia"/>
                <a:cs typeface="Constantia"/>
                <a:sym typeface="Constantia"/>
              </a:rPr>
              <a:t>ARP and RARP</a:t>
            </a:r>
            <a:endParaRPr/>
          </a:p>
          <a:p>
            <a:pPr marL="0" marR="0" lvl="0" indent="0" algn="just" rtl="0">
              <a:lnSpc>
                <a:spcPct val="80000"/>
              </a:lnSpc>
              <a:spcBef>
                <a:spcPts val="0"/>
              </a:spcBef>
              <a:spcAft>
                <a:spcPts val="0"/>
              </a:spcAft>
              <a:buClr>
                <a:srgbClr val="000000"/>
              </a:buClr>
              <a:buSzPts val="2400"/>
              <a:buFont typeface="Constantia"/>
              <a:buNone/>
            </a:pPr>
            <a:r>
              <a:rPr lang="en" sz="2400" b="0" i="0" u="none">
                <a:solidFill>
                  <a:srgbClr val="000000"/>
                </a:solidFill>
                <a:latin typeface="Constantia"/>
                <a:ea typeface="Constantia"/>
                <a:cs typeface="Constantia"/>
                <a:sym typeface="Constantia"/>
              </a:rPr>
              <a:t>In dynamic mapping each time a machine knows one of the two addresses, it can use a protocol to find the other one.</a:t>
            </a:r>
            <a:endParaRPr/>
          </a:p>
          <a:p>
            <a:pPr marL="0" marR="0" lvl="0" indent="0" algn="just" rtl="0">
              <a:lnSpc>
                <a:spcPct val="80000"/>
              </a:lnSpc>
              <a:spcBef>
                <a:spcPts val="0"/>
              </a:spcBef>
              <a:spcAft>
                <a:spcPts val="0"/>
              </a:spcAft>
              <a:buClr>
                <a:schemeClr val="lt1"/>
              </a:buClr>
              <a:buSzPts val="2400"/>
              <a:buFont typeface="Times New Roman"/>
              <a:buNone/>
            </a:pPr>
            <a:endParaRPr sz="2400" b="0" i="0" u="none">
              <a:solidFill>
                <a:srgbClr val="000000"/>
              </a:solidFill>
              <a:latin typeface="Constantia"/>
              <a:ea typeface="Constantia"/>
              <a:cs typeface="Constantia"/>
              <a:sym typeface="Constantia"/>
            </a:endParaRPr>
          </a:p>
          <a:p>
            <a:pPr marL="0" marR="0" lvl="0" indent="0" algn="just" rtl="0">
              <a:lnSpc>
                <a:spcPct val="80000"/>
              </a:lnSpc>
              <a:spcBef>
                <a:spcPts val="0"/>
              </a:spcBef>
              <a:spcAft>
                <a:spcPts val="0"/>
              </a:spcAft>
              <a:buClr>
                <a:srgbClr val="000000"/>
              </a:buClr>
              <a:buSzPts val="2400"/>
              <a:buFont typeface="Constantia"/>
              <a:buNone/>
            </a:pPr>
            <a:r>
              <a:rPr lang="en" sz="2400" b="0" i="0" u="none">
                <a:solidFill>
                  <a:srgbClr val="000000"/>
                </a:solidFill>
                <a:latin typeface="Constantia"/>
                <a:ea typeface="Constantia"/>
                <a:cs typeface="Constantia"/>
                <a:sym typeface="Constantia"/>
              </a:rPr>
              <a:t>Two protocols have been designed to perform dynamic mapping: Address resolution protocol(ARP) and Reverse address resolution protocol(RARP).</a:t>
            </a:r>
            <a:endParaRPr/>
          </a:p>
          <a:p>
            <a:pPr marL="0" marR="0" lvl="0" indent="0" algn="just" rtl="0">
              <a:lnSpc>
                <a:spcPct val="80000"/>
              </a:lnSpc>
              <a:spcBef>
                <a:spcPts val="0"/>
              </a:spcBef>
              <a:spcAft>
                <a:spcPts val="0"/>
              </a:spcAft>
              <a:buClr>
                <a:schemeClr val="lt1"/>
              </a:buClr>
              <a:buSzPts val="2400"/>
              <a:buFont typeface="Times New Roman"/>
              <a:buNone/>
            </a:pPr>
            <a:endParaRPr sz="2400" b="0" i="0" u="none">
              <a:solidFill>
                <a:srgbClr val="000000"/>
              </a:solidFill>
              <a:latin typeface="Constantia"/>
              <a:ea typeface="Constantia"/>
              <a:cs typeface="Constantia"/>
              <a:sym typeface="Constantia"/>
            </a:endParaRPr>
          </a:p>
          <a:p>
            <a:pPr marL="0" marR="0" lvl="0" indent="0" algn="ctr" rtl="0">
              <a:lnSpc>
                <a:spcPct val="80000"/>
              </a:lnSpc>
              <a:spcBef>
                <a:spcPts val="0"/>
              </a:spcBef>
              <a:spcAft>
                <a:spcPts val="0"/>
              </a:spcAft>
              <a:buClr>
                <a:srgbClr val="000000"/>
              </a:buClr>
              <a:buSzPts val="2400"/>
              <a:buFont typeface="Constantia"/>
              <a:buNone/>
            </a:pPr>
            <a:r>
              <a:rPr lang="en" sz="2400" b="0" i="0" u="none">
                <a:solidFill>
                  <a:srgbClr val="000000"/>
                </a:solidFill>
                <a:latin typeface="Constantia"/>
                <a:ea typeface="Constantia"/>
                <a:cs typeface="Constantia"/>
                <a:sym typeface="Constantia"/>
              </a:rPr>
              <a:t>ARP maps a logical address to a physical address.</a:t>
            </a:r>
            <a:endParaRPr sz="2400" b="0" i="0" u="none">
              <a:solidFill>
                <a:srgbClr val="000000"/>
              </a:solidFill>
              <a:latin typeface="Constantia"/>
              <a:ea typeface="Constantia"/>
              <a:cs typeface="Constantia"/>
              <a:sym typeface="Constantia"/>
            </a:endParaRPr>
          </a:p>
          <a:p>
            <a:pPr marL="0" marR="0" lvl="0" indent="0" algn="ctr" rtl="0">
              <a:lnSpc>
                <a:spcPct val="80000"/>
              </a:lnSpc>
              <a:spcBef>
                <a:spcPts val="0"/>
              </a:spcBef>
              <a:spcAft>
                <a:spcPts val="0"/>
              </a:spcAft>
              <a:buClr>
                <a:srgbClr val="000000"/>
              </a:buClr>
              <a:buSzPts val="2400"/>
              <a:buFont typeface="Constantia"/>
              <a:buNone/>
            </a:pPr>
            <a:endParaRPr sz="2400">
              <a:latin typeface="Constantia"/>
              <a:ea typeface="Constantia"/>
              <a:cs typeface="Constantia"/>
              <a:sym typeface="Constantia"/>
            </a:endParaRPr>
          </a:p>
          <a:p>
            <a:pPr marL="0" marR="0" lvl="0" indent="0" algn="ctr" rtl="0">
              <a:lnSpc>
                <a:spcPct val="80000"/>
              </a:lnSpc>
              <a:spcBef>
                <a:spcPts val="0"/>
              </a:spcBef>
              <a:spcAft>
                <a:spcPts val="0"/>
              </a:spcAft>
              <a:buClr>
                <a:srgbClr val="000000"/>
              </a:buClr>
              <a:buSzPts val="2400"/>
              <a:buFont typeface="Constantia"/>
              <a:buNone/>
            </a:pPr>
            <a:r>
              <a:rPr lang="en" sz="2400" b="0" i="0" u="none">
                <a:solidFill>
                  <a:srgbClr val="000000"/>
                </a:solidFill>
                <a:latin typeface="Constantia"/>
                <a:ea typeface="Constantia"/>
                <a:cs typeface="Constantia"/>
                <a:sym typeface="Constantia"/>
              </a:rPr>
              <a:t>RARP maps a physical address to a logical address.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10"/>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78</a:t>
            </a:fld>
            <a:endParaRPr/>
          </a:p>
        </p:txBody>
      </p:sp>
      <p:grpSp>
        <p:nvGrpSpPr>
          <p:cNvPr id="932" name="Google Shape;932;p110"/>
          <p:cNvGrpSpPr/>
          <p:nvPr/>
        </p:nvGrpSpPr>
        <p:grpSpPr>
          <a:xfrm>
            <a:off x="0" y="0"/>
            <a:ext cx="8685213" cy="4799409"/>
            <a:chOff x="0" y="0"/>
            <a:chExt cx="5471" cy="4031"/>
          </a:xfrm>
        </p:grpSpPr>
        <p:sp>
          <p:nvSpPr>
            <p:cNvPr id="933" name="Google Shape;933;p110"/>
            <p:cNvSpPr/>
            <p:nvPr/>
          </p:nvSpPr>
          <p:spPr>
            <a:xfrm>
              <a:off x="240" y="252"/>
              <a:ext cx="5231" cy="3779"/>
            </a:xfrm>
            <a:prstGeom prst="roundRect">
              <a:avLst>
                <a:gd name="adj" fmla="val 2965"/>
              </a:avLst>
            </a:prstGeom>
            <a:noFill/>
            <a:ln w="50750" cap="flat" cmpd="sng">
              <a:solidFill>
                <a:srgbClr val="1C1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34" name="Google Shape;934;p110"/>
            <p:cNvSpPr/>
            <p:nvPr/>
          </p:nvSpPr>
          <p:spPr>
            <a:xfrm>
              <a:off x="0" y="0"/>
              <a:ext cx="5375" cy="806"/>
            </a:xfrm>
            <a:custGeom>
              <a:avLst/>
              <a:gdLst/>
              <a:ahLst/>
              <a:cxnLst/>
              <a:rect l="l" t="t" r="r" b="b"/>
              <a:pathLst>
                <a:path w="6670" h="1000" extrusionOk="0">
                  <a:moveTo>
                    <a:pt x="0" y="0"/>
                  </a:moveTo>
                  <a:lnTo>
                    <a:pt x="6169" y="0"/>
                  </a:lnTo>
                  <a:cubicBezTo>
                    <a:pt x="6446" y="0"/>
                    <a:pt x="6670" y="223"/>
                    <a:pt x="6670" y="500"/>
                  </a:cubicBezTo>
                  <a:cubicBezTo>
                    <a:pt x="6670" y="776"/>
                    <a:pt x="6446" y="999"/>
                    <a:pt x="6170" y="1000"/>
                  </a:cubicBezTo>
                  <a:lnTo>
                    <a:pt x="0" y="1000"/>
                  </a:lnTo>
                  <a:lnTo>
                    <a:pt x="0" y="0"/>
                  </a:lnTo>
                  <a:close/>
                </a:path>
              </a:pathLst>
            </a:cu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cxnSp>
          <p:nvCxnSpPr>
            <p:cNvPr id="935" name="Google Shape;935;p110"/>
            <p:cNvCxnSpPr/>
            <p:nvPr/>
          </p:nvCxnSpPr>
          <p:spPr>
            <a:xfrm>
              <a:off x="0" y="706"/>
              <a:ext cx="5087" cy="1"/>
            </a:xfrm>
            <a:prstGeom prst="straightConnector1">
              <a:avLst/>
            </a:prstGeom>
            <a:noFill/>
            <a:ln w="38150" cap="flat" cmpd="sng">
              <a:solidFill>
                <a:srgbClr val="FFFFFF"/>
              </a:solidFill>
              <a:prstDash val="solid"/>
              <a:miter lim="800000"/>
              <a:headEnd type="none" w="med" len="med"/>
              <a:tailEnd type="none" w="med" len="med"/>
            </a:ln>
          </p:spPr>
        </p:cxnSp>
      </p:grpSp>
      <p:sp>
        <p:nvSpPr>
          <p:cNvPr id="936" name="Google Shape;936;p110"/>
          <p:cNvSpPr txBox="1"/>
          <p:nvPr/>
        </p:nvSpPr>
        <p:spPr>
          <a:xfrm>
            <a:off x="230187" y="265509"/>
            <a:ext cx="1155700" cy="48696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3600"/>
              <a:buFont typeface="Arial"/>
              <a:buNone/>
            </a:pPr>
            <a:r>
              <a:rPr lang="en" sz="3600" b="1" i="0" u="none">
                <a:solidFill>
                  <a:srgbClr val="FFFFFF"/>
                </a:solidFill>
                <a:latin typeface="Arial"/>
                <a:ea typeface="Arial"/>
                <a:cs typeface="Arial"/>
                <a:sym typeface="Arial"/>
              </a:rPr>
              <a:t>ARP</a:t>
            </a:r>
            <a:endParaRPr/>
          </a:p>
        </p:txBody>
      </p:sp>
      <p:sp>
        <p:nvSpPr>
          <p:cNvPr id="937" name="Google Shape;937;p110"/>
          <p:cNvSpPr txBox="1"/>
          <p:nvPr/>
        </p:nvSpPr>
        <p:spPr>
          <a:xfrm>
            <a:off x="533400" y="1028700"/>
            <a:ext cx="7848600" cy="1178719"/>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Clr>
                <a:srgbClr val="000000"/>
              </a:buClr>
              <a:buSzPts val="2400"/>
              <a:buFont typeface="Times New Roman"/>
              <a:buNone/>
            </a:pPr>
            <a:r>
              <a:rPr lang="en" sz="2400" b="1" i="1" u="none">
                <a:solidFill>
                  <a:srgbClr val="000000"/>
                </a:solidFill>
                <a:latin typeface="Times New Roman"/>
                <a:ea typeface="Times New Roman"/>
                <a:cs typeface="Times New Roman"/>
                <a:sym typeface="Times New Roman"/>
              </a:rPr>
              <a:t>ARP associates an IP address with its physical address. On a typical physical network, such as a LAN, each device on a link is identified by a physical or station address that is usually imprinted on the NIC.</a:t>
            </a:r>
            <a:endParaRPr/>
          </a:p>
        </p:txBody>
      </p:sp>
      <p:sp>
        <p:nvSpPr>
          <p:cNvPr id="938" name="Google Shape;938;p110"/>
          <p:cNvSpPr txBox="1"/>
          <p:nvPr/>
        </p:nvSpPr>
        <p:spPr>
          <a:xfrm>
            <a:off x="685800" y="2616994"/>
            <a:ext cx="7848600" cy="298846"/>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0000"/>
              </a:buClr>
              <a:buSzPts val="2000"/>
              <a:buFont typeface="Times New Roman"/>
              <a:buNone/>
            </a:pPr>
            <a:r>
              <a:rPr lang="en" sz="2000" b="1" i="1" u="none">
                <a:solidFill>
                  <a:srgbClr val="FF0000"/>
                </a:solidFill>
                <a:latin typeface="Times New Roman"/>
                <a:ea typeface="Times New Roman"/>
                <a:cs typeface="Times New Roman"/>
                <a:sym typeface="Times New Roman"/>
              </a:rPr>
              <a:t>The topics discussed in this section include:</a:t>
            </a:r>
            <a:endParaRPr/>
          </a:p>
        </p:txBody>
      </p:sp>
      <p:sp>
        <p:nvSpPr>
          <p:cNvPr id="939" name="Google Shape;939;p110"/>
          <p:cNvSpPr txBox="1"/>
          <p:nvPr/>
        </p:nvSpPr>
        <p:spPr>
          <a:xfrm>
            <a:off x="685800" y="2914650"/>
            <a:ext cx="7315200" cy="121443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Packet Format</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Encapsulation </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Operation</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ARP over ATM</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Proxy ARP</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1"/>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79</a:t>
            </a:fld>
            <a:endParaRPr/>
          </a:p>
        </p:txBody>
      </p:sp>
      <p:sp>
        <p:nvSpPr>
          <p:cNvPr id="948" name="Google Shape;948;p111"/>
          <p:cNvSpPr txBox="1"/>
          <p:nvPr/>
        </p:nvSpPr>
        <p:spPr>
          <a:xfrm>
            <a:off x="77400" y="147640"/>
            <a:ext cx="5715000" cy="2763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800" b="1" i="1" u="none">
                <a:solidFill>
                  <a:srgbClr val="000000"/>
                </a:solidFill>
                <a:latin typeface="Times New Roman"/>
                <a:ea typeface="Times New Roman"/>
                <a:cs typeface="Times New Roman"/>
                <a:sym typeface="Times New Roman"/>
              </a:rPr>
              <a:t>ARP operation</a:t>
            </a:r>
            <a:endParaRPr/>
          </a:p>
        </p:txBody>
      </p:sp>
      <p:pic>
        <p:nvPicPr>
          <p:cNvPr id="949" name="Google Shape;949;p111"/>
          <p:cNvPicPr preferRelativeResize="0"/>
          <p:nvPr/>
        </p:nvPicPr>
        <p:blipFill rotWithShape="1">
          <a:blip r:embed="rId3">
            <a:alphaModFix/>
          </a:blip>
          <a:srcRect/>
          <a:stretch/>
        </p:blipFill>
        <p:spPr>
          <a:xfrm>
            <a:off x="531801" y="638035"/>
            <a:ext cx="8051799" cy="44756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p:nvPr/>
        </p:nvSpPr>
        <p:spPr>
          <a:xfrm>
            <a:off x="366712" y="80963"/>
            <a:ext cx="438150" cy="35599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3" name="Google Shape;213;p41"/>
          <p:cNvSpPr txBox="1"/>
          <p:nvPr/>
        </p:nvSpPr>
        <p:spPr>
          <a:xfrm>
            <a:off x="749300" y="80963"/>
            <a:ext cx="328612" cy="355996"/>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4" name="Google Shape;214;p41"/>
          <p:cNvSpPr txBox="1"/>
          <p:nvPr/>
        </p:nvSpPr>
        <p:spPr>
          <a:xfrm>
            <a:off x="490537" y="397669"/>
            <a:ext cx="422275" cy="355996"/>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5" name="Google Shape;215;p41"/>
          <p:cNvSpPr txBox="1"/>
          <p:nvPr/>
        </p:nvSpPr>
        <p:spPr>
          <a:xfrm>
            <a:off x="860425" y="397669"/>
            <a:ext cx="368300" cy="35599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6" name="Google Shape;216;p41"/>
          <p:cNvSpPr txBox="1"/>
          <p:nvPr/>
        </p:nvSpPr>
        <p:spPr>
          <a:xfrm>
            <a:off x="76200" y="342900"/>
            <a:ext cx="560387" cy="316706"/>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7" name="Google Shape;217;p41"/>
          <p:cNvSpPr txBox="1"/>
          <p:nvPr/>
        </p:nvSpPr>
        <p:spPr>
          <a:xfrm>
            <a:off x="711200" y="0"/>
            <a:ext cx="31750" cy="78938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sp>
        <p:nvSpPr>
          <p:cNvPr id="218" name="Google Shape;218;p41"/>
          <p:cNvSpPr txBox="1"/>
          <p:nvPr/>
        </p:nvSpPr>
        <p:spPr>
          <a:xfrm>
            <a:off x="442912" y="400050"/>
            <a:ext cx="8226425" cy="23813"/>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200" b="1" i="0" u="none">
              <a:solidFill>
                <a:schemeClr val="dk1"/>
              </a:solidFill>
              <a:latin typeface="Arial"/>
              <a:ea typeface="Arial"/>
              <a:cs typeface="Arial"/>
              <a:sym typeface="Arial"/>
            </a:endParaRPr>
          </a:p>
        </p:txBody>
      </p:sp>
      <p:cxnSp>
        <p:nvCxnSpPr>
          <p:cNvPr id="219" name="Google Shape;219;p41"/>
          <p:cNvCxnSpPr/>
          <p:nvPr/>
        </p:nvCxnSpPr>
        <p:spPr>
          <a:xfrm>
            <a:off x="457200" y="200025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20" name="Google Shape;220;p41"/>
          <p:cNvCxnSpPr/>
          <p:nvPr/>
        </p:nvCxnSpPr>
        <p:spPr>
          <a:xfrm>
            <a:off x="458787" y="352425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21" name="Google Shape;221;p41"/>
          <p:cNvSpPr txBox="1"/>
          <p:nvPr/>
        </p:nvSpPr>
        <p:spPr>
          <a:xfrm>
            <a:off x="495300" y="2069295"/>
            <a:ext cx="8153400" cy="1407300"/>
          </a:xfrm>
          <a:prstGeom prst="rect">
            <a:avLst/>
          </a:prstGeom>
          <a:solidFill>
            <a:srgbClr val="99FF3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 sz="3200" b="1" i="0" u="none">
                <a:solidFill>
                  <a:schemeClr val="dk1"/>
                </a:solidFill>
                <a:latin typeface="Arial"/>
                <a:ea typeface="Arial"/>
                <a:cs typeface="Arial"/>
                <a:sym typeface="Arial"/>
              </a:rPr>
              <a:t>In a single-bit error, only 1 bit in the data unit has changed.</a:t>
            </a:r>
            <a:endParaRPr/>
          </a:p>
        </p:txBody>
      </p:sp>
      <p:grpSp>
        <p:nvGrpSpPr>
          <p:cNvPr id="222" name="Google Shape;222;p41"/>
          <p:cNvGrpSpPr/>
          <p:nvPr/>
        </p:nvGrpSpPr>
        <p:grpSpPr>
          <a:xfrm>
            <a:off x="533400" y="1460896"/>
            <a:ext cx="1143000" cy="425053"/>
            <a:chOff x="1200" y="1248"/>
            <a:chExt cx="720" cy="357"/>
          </a:xfrm>
        </p:grpSpPr>
        <p:pic>
          <p:nvPicPr>
            <p:cNvPr id="223" name="Google Shape;223;p41"/>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24" name="Google Shape;224;p41"/>
            <p:cNvSpPr txBox="1"/>
            <p:nvPr/>
          </p:nvSpPr>
          <p:spPr>
            <a:xfrm>
              <a:off x="1284" y="1248"/>
              <a:ext cx="551" cy="3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00"/>
                <a:buFont typeface="Times New Roman"/>
                <a:buNone/>
              </a:pPr>
              <a:r>
                <a:rPr lang="en" sz="2800" b="1" i="1" u="none">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112"/>
          <p:cNvPicPr preferRelativeResize="0"/>
          <p:nvPr/>
        </p:nvPicPr>
        <p:blipFill rotWithShape="1">
          <a:blip r:embed="rId3">
            <a:alphaModFix/>
          </a:blip>
          <a:srcRect/>
          <a:stretch/>
        </p:blipFill>
        <p:spPr>
          <a:xfrm>
            <a:off x="1162050" y="50006"/>
            <a:ext cx="6817519" cy="484346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13"/>
          <p:cNvSpPr txBox="1"/>
          <p:nvPr/>
        </p:nvSpPr>
        <p:spPr>
          <a:xfrm>
            <a:off x="1346200" y="182875"/>
            <a:ext cx="5955900" cy="5709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2600" b="1" i="1">
                <a:solidFill>
                  <a:srgbClr val="FF00FF"/>
                </a:solidFill>
                <a:latin typeface="Times New Roman"/>
                <a:ea typeface="Times New Roman"/>
                <a:cs typeface="Times New Roman"/>
                <a:sym typeface="Times New Roman"/>
              </a:rPr>
              <a:t>*</a:t>
            </a:r>
            <a:r>
              <a:rPr lang="en" sz="2600" b="1" i="1" u="none">
                <a:solidFill>
                  <a:srgbClr val="000000"/>
                </a:solidFill>
                <a:latin typeface="Times New Roman"/>
                <a:ea typeface="Times New Roman"/>
                <a:cs typeface="Times New Roman"/>
                <a:sym typeface="Times New Roman"/>
              </a:rPr>
              <a:t>ARP packet</a:t>
            </a:r>
            <a:endParaRPr sz="2200"/>
          </a:p>
        </p:txBody>
      </p:sp>
      <p:sp>
        <p:nvSpPr>
          <p:cNvPr id="966" name="Google Shape;966;p113"/>
          <p:cNvSpPr txBox="1"/>
          <p:nvPr/>
        </p:nvSpPr>
        <p:spPr>
          <a:xfrm>
            <a:off x="366712" y="80963"/>
            <a:ext cx="438150" cy="355996"/>
          </a:xfrm>
          <a:prstGeom prst="rect">
            <a:avLst/>
          </a:prstGeom>
          <a:solidFill>
            <a:srgbClr val="FFCF01"/>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67" name="Google Shape;967;p113"/>
          <p:cNvSpPr txBox="1"/>
          <p:nvPr/>
        </p:nvSpPr>
        <p:spPr>
          <a:xfrm>
            <a:off x="749300" y="80963"/>
            <a:ext cx="328612" cy="355996"/>
          </a:xfrm>
          <a:prstGeom prst="rect">
            <a:avLst/>
          </a:prstGeom>
          <a:gradFill>
            <a:gsLst>
              <a:gs pos="0">
                <a:srgbClr val="FFCF01"/>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68" name="Google Shape;968;p113"/>
          <p:cNvSpPr txBox="1"/>
          <p:nvPr/>
        </p:nvSpPr>
        <p:spPr>
          <a:xfrm>
            <a:off x="490537" y="397669"/>
            <a:ext cx="422275" cy="355996"/>
          </a:xfrm>
          <a:prstGeom prst="rect">
            <a:avLst/>
          </a:pr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69" name="Google Shape;969;p113"/>
          <p:cNvSpPr txBox="1"/>
          <p:nvPr/>
        </p:nvSpPr>
        <p:spPr>
          <a:xfrm>
            <a:off x="860425" y="397669"/>
            <a:ext cx="368300" cy="355996"/>
          </a:xfrm>
          <a:prstGeom prst="rect">
            <a:avLst/>
          </a:prstGeom>
          <a:gradFill>
            <a:gsLst>
              <a:gs pos="0">
                <a:srgbClr val="3333C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70" name="Google Shape;970;p113"/>
          <p:cNvSpPr txBox="1"/>
          <p:nvPr/>
        </p:nvSpPr>
        <p:spPr>
          <a:xfrm>
            <a:off x="76200" y="342900"/>
            <a:ext cx="560387" cy="316706"/>
          </a:xfrm>
          <a:prstGeom prst="rect">
            <a:avLst/>
          </a:prstGeom>
          <a:gradFill>
            <a:gsLst>
              <a:gs pos="0">
                <a:srgbClr val="FFFFFF"/>
              </a:gs>
              <a:gs pos="100000">
                <a:srgbClr val="FF0000"/>
              </a:gs>
            </a:gsLst>
            <a:lin ang="81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71" name="Google Shape;971;p113"/>
          <p:cNvSpPr txBox="1"/>
          <p:nvPr/>
        </p:nvSpPr>
        <p:spPr>
          <a:xfrm>
            <a:off x="711200" y="0"/>
            <a:ext cx="31750" cy="789384"/>
          </a:xfrm>
          <a:prstGeom prst="rect">
            <a:avLst/>
          </a:prstGeom>
          <a:solidFill>
            <a:srgbClr val="1C1C1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972" name="Google Shape;972;p113"/>
          <p:cNvPicPr preferRelativeResize="0"/>
          <p:nvPr/>
        </p:nvPicPr>
        <p:blipFill rotWithShape="1">
          <a:blip r:embed="rId3">
            <a:alphaModFix/>
          </a:blip>
          <a:srcRect/>
          <a:stretch/>
        </p:blipFill>
        <p:spPr>
          <a:xfrm>
            <a:off x="277812" y="842963"/>
            <a:ext cx="8615362" cy="4219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14"/>
          <p:cNvSpPr txBox="1"/>
          <p:nvPr/>
        </p:nvSpPr>
        <p:spPr>
          <a:xfrm>
            <a:off x="2667000" y="4767263"/>
            <a:ext cx="3352800" cy="273844"/>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rgbClr val="045C75"/>
              </a:buClr>
              <a:buSzPts val="1200"/>
              <a:buFont typeface="Times New Roman"/>
              <a:buNone/>
            </a:pPr>
            <a:r>
              <a:rPr lang="en" sz="1200" b="0" i="0" u="none">
                <a:solidFill>
                  <a:srgbClr val="045C75"/>
                </a:solidFill>
                <a:latin typeface="Times New Roman"/>
                <a:ea typeface="Times New Roman"/>
                <a:cs typeface="Times New Roman"/>
                <a:sym typeface="Times New Roman"/>
              </a:rPr>
              <a:t>TCP/IP Protocol Suite</a:t>
            </a:r>
            <a:endParaRPr/>
          </a:p>
        </p:txBody>
      </p:sp>
      <p:sp>
        <p:nvSpPr>
          <p:cNvPr id="981" name="Google Shape;981;p114"/>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82</a:t>
            </a:fld>
            <a:endParaRPr/>
          </a:p>
        </p:txBody>
      </p:sp>
      <p:pic>
        <p:nvPicPr>
          <p:cNvPr id="982" name="Google Shape;982;p114"/>
          <p:cNvPicPr preferRelativeResize="0"/>
          <p:nvPr/>
        </p:nvPicPr>
        <p:blipFill rotWithShape="1">
          <a:blip r:embed="rId3">
            <a:alphaModFix/>
          </a:blip>
          <a:srcRect/>
          <a:stretch/>
        </p:blipFill>
        <p:spPr>
          <a:xfrm>
            <a:off x="457200" y="171450"/>
            <a:ext cx="8229600" cy="4629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15"/>
          <p:cNvSpPr txBox="1"/>
          <p:nvPr/>
        </p:nvSpPr>
        <p:spPr>
          <a:xfrm>
            <a:off x="1581150" y="104500"/>
            <a:ext cx="6078000" cy="653100"/>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 sz="2500" b="1" i="1" u="none">
                <a:solidFill>
                  <a:srgbClr val="000000"/>
                </a:solidFill>
                <a:latin typeface="Times New Roman"/>
                <a:ea typeface="Times New Roman"/>
                <a:cs typeface="Times New Roman"/>
                <a:sym typeface="Times New Roman"/>
              </a:rPr>
              <a:t>Four cases using ARP</a:t>
            </a:r>
            <a:endParaRPr sz="2100"/>
          </a:p>
        </p:txBody>
      </p:sp>
      <p:pic>
        <p:nvPicPr>
          <p:cNvPr id="991" name="Google Shape;991;p115"/>
          <p:cNvPicPr preferRelativeResize="0"/>
          <p:nvPr/>
        </p:nvPicPr>
        <p:blipFill rotWithShape="1">
          <a:blip r:embed="rId3">
            <a:alphaModFix/>
          </a:blip>
          <a:srcRect/>
          <a:stretch/>
        </p:blipFill>
        <p:spPr>
          <a:xfrm>
            <a:off x="719023" y="837793"/>
            <a:ext cx="7807400" cy="430570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6"/>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84</a:t>
            </a:fld>
            <a:endParaRPr/>
          </a:p>
        </p:txBody>
      </p:sp>
      <p:sp>
        <p:nvSpPr>
          <p:cNvPr id="1000" name="Google Shape;1000;p116"/>
          <p:cNvSpPr txBox="1"/>
          <p:nvPr/>
        </p:nvSpPr>
        <p:spPr>
          <a:xfrm>
            <a:off x="838200" y="1978828"/>
            <a:ext cx="7543800" cy="1326000"/>
          </a:xfrm>
          <a:prstGeom prst="rect">
            <a:avLst/>
          </a:prstGeom>
          <a:solidFill>
            <a:srgbClr val="FFFFFF"/>
          </a:solidFill>
          <a:ln w="57225" cap="flat" cmpd="sng">
            <a:solidFill>
              <a:srgbClr val="FF0066"/>
            </a:solidFill>
            <a:prstDash val="solid"/>
            <a:miter lim="800000"/>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3600"/>
              <a:buFont typeface="Times New Roman"/>
              <a:buNone/>
            </a:pPr>
            <a:r>
              <a:rPr lang="en" sz="3600" b="1" i="1" u="none">
                <a:solidFill>
                  <a:srgbClr val="000000"/>
                </a:solidFill>
                <a:latin typeface="Times New Roman"/>
                <a:ea typeface="Times New Roman"/>
                <a:cs typeface="Times New Roman"/>
                <a:sym typeface="Times New Roman"/>
              </a:rPr>
              <a:t>An ARP request is broadcast; </a:t>
            </a:r>
            <a:br>
              <a:rPr lang="en" sz="3600" b="1" i="1" u="none">
                <a:solidFill>
                  <a:srgbClr val="000000"/>
                </a:solidFill>
                <a:latin typeface="Times New Roman"/>
                <a:ea typeface="Times New Roman"/>
                <a:cs typeface="Times New Roman"/>
                <a:sym typeface="Times New Roman"/>
              </a:rPr>
            </a:br>
            <a:r>
              <a:rPr lang="en" sz="3600" b="1" i="1" u="none">
                <a:solidFill>
                  <a:srgbClr val="000000"/>
                </a:solidFill>
                <a:latin typeface="Times New Roman"/>
                <a:ea typeface="Times New Roman"/>
                <a:cs typeface="Times New Roman"/>
                <a:sym typeface="Times New Roman"/>
              </a:rPr>
              <a:t>an ARP reply is unicast.</a:t>
            </a:r>
            <a:endParaRPr/>
          </a:p>
        </p:txBody>
      </p:sp>
      <p:sp>
        <p:nvSpPr>
          <p:cNvPr id="1001" name="Google Shape;1001;p116"/>
          <p:cNvSpPr/>
          <p:nvPr/>
        </p:nvSpPr>
        <p:spPr>
          <a:xfrm>
            <a:off x="838200" y="1075134"/>
            <a:ext cx="2743200" cy="857250"/>
          </a:xfrm>
          <a:custGeom>
            <a:avLst/>
            <a:gdLst/>
            <a:ahLst/>
            <a:cxnLst/>
            <a:rect l="l" t="t" r="r" b="b"/>
            <a:pathLst>
              <a:path w="21600" h="21600" extrusionOk="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cap="flat" cmpd="sng">
            <a:solidFill>
              <a:srgbClr val="000000"/>
            </a:solidFill>
            <a:prstDash val="solid"/>
            <a:miter lim="524288"/>
            <a:headEnd type="none" w="sm" len="sm"/>
            <a:tailEnd type="none" w="sm" len="sm"/>
          </a:ln>
          <a:effectLst>
            <a:outerShdw blurRad="63500" dist="107932" dir="2700000">
              <a:srgbClr val="000000"/>
            </a:outerShdw>
          </a:effectLst>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1002" name="Google Shape;1002;p116"/>
          <p:cNvPicPr preferRelativeResize="0"/>
          <p:nvPr/>
        </p:nvPicPr>
        <p:blipFill rotWithShape="1">
          <a:blip r:embed="rId3">
            <a:alphaModFix/>
          </a:blip>
          <a:srcRect/>
          <a:stretch/>
        </p:blipFill>
        <p:spPr>
          <a:xfrm>
            <a:off x="914400" y="1075134"/>
            <a:ext cx="586978" cy="685800"/>
          </a:xfrm>
          <a:prstGeom prst="rect">
            <a:avLst/>
          </a:prstGeom>
          <a:noFill/>
          <a:ln>
            <a:noFill/>
          </a:ln>
        </p:spPr>
      </p:pic>
      <p:sp>
        <p:nvSpPr>
          <p:cNvPr id="1003" name="Google Shape;1003;p116"/>
          <p:cNvSpPr txBox="1"/>
          <p:nvPr/>
        </p:nvSpPr>
        <p:spPr>
          <a:xfrm>
            <a:off x="2136775" y="1189434"/>
            <a:ext cx="1195387" cy="482203"/>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3600"/>
              <a:buFont typeface="Times New Roman"/>
              <a:buNone/>
            </a:pPr>
            <a:r>
              <a:rPr lang="en" sz="3600" b="0" i="0" u="none">
                <a:solidFill>
                  <a:srgbClr val="000000"/>
                </a:solidFill>
                <a:latin typeface="Times New Roman"/>
                <a:ea typeface="Times New Roman"/>
                <a:cs typeface="Times New Roman"/>
                <a:sym typeface="Times New Roman"/>
              </a:rPr>
              <a:t>Note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7"/>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85</a:t>
            </a:fld>
            <a:endParaRPr/>
          </a:p>
        </p:txBody>
      </p:sp>
      <p:sp>
        <p:nvSpPr>
          <p:cNvPr id="1012" name="Google Shape;1012;p117"/>
          <p:cNvSpPr txBox="1"/>
          <p:nvPr/>
        </p:nvSpPr>
        <p:spPr>
          <a:xfrm>
            <a:off x="990600" y="67865"/>
            <a:ext cx="5715000" cy="2762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800" b="1" i="1" u="none">
                <a:solidFill>
                  <a:srgbClr val="000000"/>
                </a:solidFill>
                <a:latin typeface="Times New Roman"/>
                <a:ea typeface="Times New Roman"/>
                <a:cs typeface="Times New Roman"/>
                <a:sym typeface="Times New Roman"/>
              </a:rPr>
              <a:t>Proxy ARP</a:t>
            </a:r>
            <a:endParaRPr/>
          </a:p>
        </p:txBody>
      </p:sp>
      <p:sp>
        <p:nvSpPr>
          <p:cNvPr id="1013" name="Google Shape;1013;p117"/>
          <p:cNvSpPr txBox="1"/>
          <p:nvPr/>
        </p:nvSpPr>
        <p:spPr>
          <a:xfrm>
            <a:off x="366712" y="80963"/>
            <a:ext cx="438150" cy="355996"/>
          </a:xfrm>
          <a:prstGeom prst="rect">
            <a:avLst/>
          </a:prstGeom>
          <a:solidFill>
            <a:srgbClr val="FFCF01"/>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4" name="Google Shape;1014;p117"/>
          <p:cNvSpPr txBox="1"/>
          <p:nvPr/>
        </p:nvSpPr>
        <p:spPr>
          <a:xfrm>
            <a:off x="749300" y="80963"/>
            <a:ext cx="328612" cy="355996"/>
          </a:xfrm>
          <a:prstGeom prst="rect">
            <a:avLst/>
          </a:prstGeom>
          <a:gradFill>
            <a:gsLst>
              <a:gs pos="0">
                <a:srgbClr val="FFCF01"/>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5" name="Google Shape;1015;p117"/>
          <p:cNvSpPr txBox="1"/>
          <p:nvPr/>
        </p:nvSpPr>
        <p:spPr>
          <a:xfrm>
            <a:off x="490537" y="397669"/>
            <a:ext cx="422275" cy="355996"/>
          </a:xfrm>
          <a:prstGeom prst="rect">
            <a:avLst/>
          </a:pr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6" name="Google Shape;1016;p117"/>
          <p:cNvSpPr txBox="1"/>
          <p:nvPr/>
        </p:nvSpPr>
        <p:spPr>
          <a:xfrm>
            <a:off x="860425" y="397669"/>
            <a:ext cx="368300" cy="355996"/>
          </a:xfrm>
          <a:prstGeom prst="rect">
            <a:avLst/>
          </a:prstGeom>
          <a:gradFill>
            <a:gsLst>
              <a:gs pos="0">
                <a:srgbClr val="3333C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7" name="Google Shape;1017;p117"/>
          <p:cNvSpPr txBox="1"/>
          <p:nvPr/>
        </p:nvSpPr>
        <p:spPr>
          <a:xfrm>
            <a:off x="76200" y="342900"/>
            <a:ext cx="560387" cy="316706"/>
          </a:xfrm>
          <a:prstGeom prst="rect">
            <a:avLst/>
          </a:prstGeom>
          <a:gradFill>
            <a:gsLst>
              <a:gs pos="0">
                <a:srgbClr val="FFFFFF"/>
              </a:gs>
              <a:gs pos="100000">
                <a:srgbClr val="FF0000"/>
              </a:gs>
            </a:gsLst>
            <a:lin ang="81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8" name="Google Shape;1018;p117"/>
          <p:cNvSpPr txBox="1"/>
          <p:nvPr/>
        </p:nvSpPr>
        <p:spPr>
          <a:xfrm>
            <a:off x="711200" y="0"/>
            <a:ext cx="31750" cy="789384"/>
          </a:xfrm>
          <a:prstGeom prst="rect">
            <a:avLst/>
          </a:prstGeom>
          <a:solidFill>
            <a:srgbClr val="1C1C1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9" name="Google Shape;1019;p117"/>
          <p:cNvSpPr txBox="1"/>
          <p:nvPr/>
        </p:nvSpPr>
        <p:spPr>
          <a:xfrm>
            <a:off x="442912" y="400050"/>
            <a:ext cx="8226425" cy="23813"/>
          </a:xfrm>
          <a:prstGeom prst="rect">
            <a:avLst/>
          </a:prstGeom>
          <a:gradFill>
            <a:gsLst>
              <a:gs pos="0">
                <a:srgbClr val="1C1C1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1020" name="Google Shape;1020;p117"/>
          <p:cNvPicPr preferRelativeResize="0"/>
          <p:nvPr/>
        </p:nvPicPr>
        <p:blipFill rotWithShape="1">
          <a:blip r:embed="rId3">
            <a:alphaModFix/>
          </a:blip>
          <a:srcRect/>
          <a:stretch/>
        </p:blipFill>
        <p:spPr>
          <a:xfrm>
            <a:off x="715962" y="1601390"/>
            <a:ext cx="7285037" cy="2227659"/>
          </a:xfrm>
          <a:prstGeom prst="rect">
            <a:avLst/>
          </a:prstGeom>
          <a:noFill/>
          <a:ln>
            <a:noFill/>
          </a:ln>
        </p:spPr>
      </p:pic>
      <p:sp>
        <p:nvSpPr>
          <p:cNvPr id="1021" name="Google Shape;1021;p117"/>
          <p:cNvSpPr txBox="1"/>
          <p:nvPr/>
        </p:nvSpPr>
        <p:spPr>
          <a:xfrm>
            <a:off x="838200" y="685800"/>
            <a:ext cx="7543800" cy="289322"/>
          </a:xfrm>
          <a:prstGeom prst="rect">
            <a:avLst/>
          </a:prstGeom>
          <a:noFill/>
          <a:ln>
            <a:noFill/>
          </a:ln>
        </p:spPr>
        <p:txBody>
          <a:bodyPr spcFirstLastPara="1" wrap="square" lIns="90000" tIns="46800" rIns="90000" bIns="46800" anchor="t" anchorCtr="0">
            <a:noAutofit/>
          </a:bodyPr>
          <a:lstStyle/>
          <a:p>
            <a:pPr marL="0" marR="0" lvl="0" indent="0" algn="l" rtl="0">
              <a:lnSpc>
                <a:spcPct val="80000"/>
              </a:lnSpc>
              <a:spcBef>
                <a:spcPts val="0"/>
              </a:spcBef>
              <a:spcAft>
                <a:spcPts val="0"/>
              </a:spcAft>
              <a:buClr>
                <a:srgbClr val="000000"/>
              </a:buClr>
              <a:buSzPts val="2400"/>
              <a:buFont typeface="Times New Roman"/>
              <a:buNone/>
            </a:pPr>
            <a:r>
              <a:rPr lang="en" sz="2400" b="0" i="0" u="none">
                <a:solidFill>
                  <a:srgbClr val="000000"/>
                </a:solidFill>
                <a:latin typeface="Times New Roman"/>
                <a:ea typeface="Times New Roman"/>
                <a:cs typeface="Times New Roman"/>
                <a:sym typeface="Times New Roman"/>
              </a:rPr>
              <a:t>A proxy ARP is an ARP that acts on behalf of a set of hosts.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8"/>
          <p:cNvSpPr txBox="1"/>
          <p:nvPr/>
        </p:nvSpPr>
        <p:spPr>
          <a:xfrm>
            <a:off x="2667000" y="4767263"/>
            <a:ext cx="3352800" cy="273844"/>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rgbClr val="045C75"/>
              </a:buClr>
              <a:buSzPts val="1200"/>
              <a:buFont typeface="Times New Roman"/>
              <a:buNone/>
            </a:pPr>
            <a:r>
              <a:rPr lang="en" sz="1200" b="0" i="0" u="none">
                <a:solidFill>
                  <a:srgbClr val="045C75"/>
                </a:solidFill>
                <a:latin typeface="Times New Roman"/>
                <a:ea typeface="Times New Roman"/>
                <a:cs typeface="Times New Roman"/>
                <a:sym typeface="Times New Roman"/>
              </a:rPr>
              <a:t>TCP/IP Protocol Suite</a:t>
            </a:r>
            <a:endParaRPr/>
          </a:p>
        </p:txBody>
      </p:sp>
      <p:sp>
        <p:nvSpPr>
          <p:cNvPr id="1030" name="Google Shape;1030;p118"/>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86</a:t>
            </a:fld>
            <a:endParaRPr/>
          </a:p>
        </p:txBody>
      </p:sp>
      <p:grpSp>
        <p:nvGrpSpPr>
          <p:cNvPr id="1031" name="Google Shape;1031;p118"/>
          <p:cNvGrpSpPr/>
          <p:nvPr/>
        </p:nvGrpSpPr>
        <p:grpSpPr>
          <a:xfrm>
            <a:off x="0" y="0"/>
            <a:ext cx="8685213" cy="4799409"/>
            <a:chOff x="0" y="0"/>
            <a:chExt cx="5471" cy="4031"/>
          </a:xfrm>
        </p:grpSpPr>
        <p:sp>
          <p:nvSpPr>
            <p:cNvPr id="1032" name="Google Shape;1032;p118"/>
            <p:cNvSpPr/>
            <p:nvPr/>
          </p:nvSpPr>
          <p:spPr>
            <a:xfrm>
              <a:off x="240" y="252"/>
              <a:ext cx="5231" cy="3779"/>
            </a:xfrm>
            <a:prstGeom prst="roundRect">
              <a:avLst>
                <a:gd name="adj" fmla="val 2965"/>
              </a:avLst>
            </a:prstGeom>
            <a:noFill/>
            <a:ln w="50750" cap="flat" cmpd="sng">
              <a:solidFill>
                <a:srgbClr val="1C1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33" name="Google Shape;1033;p118"/>
            <p:cNvSpPr/>
            <p:nvPr/>
          </p:nvSpPr>
          <p:spPr>
            <a:xfrm>
              <a:off x="0" y="0"/>
              <a:ext cx="5375" cy="806"/>
            </a:xfrm>
            <a:custGeom>
              <a:avLst/>
              <a:gdLst/>
              <a:ahLst/>
              <a:cxnLst/>
              <a:rect l="l" t="t" r="r" b="b"/>
              <a:pathLst>
                <a:path w="6670" h="1000" extrusionOk="0">
                  <a:moveTo>
                    <a:pt x="0" y="0"/>
                  </a:moveTo>
                  <a:lnTo>
                    <a:pt x="6169" y="0"/>
                  </a:lnTo>
                  <a:cubicBezTo>
                    <a:pt x="6446" y="0"/>
                    <a:pt x="6670" y="223"/>
                    <a:pt x="6670" y="500"/>
                  </a:cubicBezTo>
                  <a:cubicBezTo>
                    <a:pt x="6670" y="776"/>
                    <a:pt x="6446" y="999"/>
                    <a:pt x="6170" y="1000"/>
                  </a:cubicBezTo>
                  <a:lnTo>
                    <a:pt x="0" y="1000"/>
                  </a:lnTo>
                  <a:lnTo>
                    <a:pt x="0" y="0"/>
                  </a:lnTo>
                  <a:close/>
                </a:path>
              </a:pathLst>
            </a:cu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cxnSp>
          <p:nvCxnSpPr>
            <p:cNvPr id="1034" name="Google Shape;1034;p118"/>
            <p:cNvCxnSpPr/>
            <p:nvPr/>
          </p:nvCxnSpPr>
          <p:spPr>
            <a:xfrm>
              <a:off x="0" y="706"/>
              <a:ext cx="5087" cy="1"/>
            </a:xfrm>
            <a:prstGeom prst="straightConnector1">
              <a:avLst/>
            </a:prstGeom>
            <a:noFill/>
            <a:ln w="38150" cap="flat" cmpd="sng">
              <a:solidFill>
                <a:srgbClr val="FFFFFF"/>
              </a:solidFill>
              <a:prstDash val="solid"/>
              <a:miter lim="800000"/>
              <a:headEnd type="none" w="med" len="med"/>
              <a:tailEnd type="none" w="med" len="med"/>
            </a:ln>
          </p:spPr>
        </p:cxnSp>
      </p:grpSp>
      <p:sp>
        <p:nvSpPr>
          <p:cNvPr id="1035" name="Google Shape;1035;p118"/>
          <p:cNvSpPr txBox="1"/>
          <p:nvPr/>
        </p:nvSpPr>
        <p:spPr>
          <a:xfrm>
            <a:off x="230187" y="228600"/>
            <a:ext cx="1633537" cy="532209"/>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4000"/>
              <a:buFont typeface="Arial"/>
              <a:buNone/>
            </a:pPr>
            <a:r>
              <a:rPr lang="en" sz="4000" b="1" i="0" u="none">
                <a:solidFill>
                  <a:srgbClr val="FFFFFF"/>
                </a:solidFill>
                <a:latin typeface="Arial"/>
                <a:ea typeface="Arial"/>
                <a:cs typeface="Arial"/>
                <a:sym typeface="Arial"/>
              </a:rPr>
              <a:t>RARP</a:t>
            </a:r>
            <a:endParaRPr/>
          </a:p>
        </p:txBody>
      </p:sp>
      <p:sp>
        <p:nvSpPr>
          <p:cNvPr id="1036" name="Google Shape;1036;p118"/>
          <p:cNvSpPr txBox="1"/>
          <p:nvPr/>
        </p:nvSpPr>
        <p:spPr>
          <a:xfrm>
            <a:off x="533400" y="1028700"/>
            <a:ext cx="7848600" cy="1316831"/>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Clr>
                <a:srgbClr val="000000"/>
              </a:buClr>
              <a:buSzPts val="3600"/>
              <a:buFont typeface="Times New Roman"/>
              <a:buNone/>
            </a:pPr>
            <a:r>
              <a:rPr lang="en" sz="3600" b="1" i="1" u="none">
                <a:solidFill>
                  <a:srgbClr val="000000"/>
                </a:solidFill>
                <a:latin typeface="Times New Roman"/>
                <a:ea typeface="Times New Roman"/>
                <a:cs typeface="Times New Roman"/>
                <a:sym typeface="Times New Roman"/>
              </a:rPr>
              <a:t>RARP finds the logical address for a machine that only knows its physical address. </a:t>
            </a:r>
            <a:endParaRPr/>
          </a:p>
        </p:txBody>
      </p:sp>
      <p:sp>
        <p:nvSpPr>
          <p:cNvPr id="1037" name="Google Shape;1037;p118"/>
          <p:cNvSpPr txBox="1"/>
          <p:nvPr/>
        </p:nvSpPr>
        <p:spPr>
          <a:xfrm>
            <a:off x="685800" y="2616994"/>
            <a:ext cx="7848600" cy="298846"/>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0000"/>
              </a:buClr>
              <a:buSzPts val="2000"/>
              <a:buFont typeface="Times New Roman"/>
              <a:buNone/>
            </a:pPr>
            <a:r>
              <a:rPr lang="en" sz="2000" b="1" i="1" u="none">
                <a:solidFill>
                  <a:srgbClr val="FF0000"/>
                </a:solidFill>
                <a:latin typeface="Times New Roman"/>
                <a:ea typeface="Times New Roman"/>
                <a:cs typeface="Times New Roman"/>
                <a:sym typeface="Times New Roman"/>
              </a:rPr>
              <a:t>The topics discussed in this section include:</a:t>
            </a:r>
            <a:endParaRPr/>
          </a:p>
        </p:txBody>
      </p:sp>
      <p:sp>
        <p:nvSpPr>
          <p:cNvPr id="1038" name="Google Shape;1038;p118"/>
          <p:cNvSpPr txBox="1"/>
          <p:nvPr/>
        </p:nvSpPr>
        <p:spPr>
          <a:xfrm>
            <a:off x="685800" y="2914650"/>
            <a:ext cx="7315200" cy="984647"/>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Packet Format</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Encapsulation</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RARP Server</a:t>
            </a:r>
            <a:endParaRPr/>
          </a:p>
          <a:p>
            <a:pPr marL="0" marR="0" lvl="0" indent="0" algn="l" rtl="0">
              <a:lnSpc>
                <a:spcPct val="100000"/>
              </a:lnSpc>
              <a:spcBef>
                <a:spcPts val="0"/>
              </a:spcBef>
              <a:spcAft>
                <a:spcPts val="0"/>
              </a:spcAft>
              <a:buClr>
                <a:srgbClr val="000000"/>
              </a:buClr>
              <a:buSzPts val="2000"/>
              <a:buFont typeface="Times New Roman"/>
              <a:buNone/>
            </a:pPr>
            <a:r>
              <a:rPr lang="en" sz="2000" b="1" i="1" u="none">
                <a:solidFill>
                  <a:srgbClr val="000000"/>
                </a:solidFill>
                <a:latin typeface="Times New Roman"/>
                <a:ea typeface="Times New Roman"/>
                <a:cs typeface="Times New Roman"/>
                <a:sym typeface="Times New Roman"/>
              </a:rPr>
              <a:t>Alternative Solutions to RARP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19"/>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87</a:t>
            </a:fld>
            <a:endParaRPr/>
          </a:p>
        </p:txBody>
      </p:sp>
      <p:sp>
        <p:nvSpPr>
          <p:cNvPr id="1044" name="Google Shape;1044;p119"/>
          <p:cNvSpPr txBox="1"/>
          <p:nvPr/>
        </p:nvSpPr>
        <p:spPr>
          <a:xfrm>
            <a:off x="457200" y="1940729"/>
            <a:ext cx="8229600" cy="1730100"/>
          </a:xfrm>
          <a:prstGeom prst="rect">
            <a:avLst/>
          </a:prstGeom>
          <a:solidFill>
            <a:srgbClr val="FFFFFF"/>
          </a:solidFill>
          <a:ln w="57225" cap="flat" cmpd="sng">
            <a:solidFill>
              <a:srgbClr val="FF0066"/>
            </a:solidFill>
            <a:prstDash val="solid"/>
            <a:miter lim="800000"/>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3600"/>
              <a:buFont typeface="Times New Roman"/>
              <a:buNone/>
            </a:pPr>
            <a:r>
              <a:rPr lang="en" sz="3600" b="1" i="1" u="none">
                <a:solidFill>
                  <a:srgbClr val="000000"/>
                </a:solidFill>
                <a:latin typeface="Times New Roman"/>
                <a:ea typeface="Times New Roman"/>
                <a:cs typeface="Times New Roman"/>
                <a:sym typeface="Times New Roman"/>
              </a:rPr>
              <a:t>The RARP request packets are broadcast; </a:t>
            </a:r>
            <a:endParaRPr/>
          </a:p>
          <a:p>
            <a:pPr marL="0" marR="0" lvl="0" indent="0" algn="ctr" rtl="0">
              <a:lnSpc>
                <a:spcPct val="100000"/>
              </a:lnSpc>
              <a:spcBef>
                <a:spcPts val="2200"/>
              </a:spcBef>
              <a:spcAft>
                <a:spcPts val="0"/>
              </a:spcAft>
              <a:buClr>
                <a:srgbClr val="000000"/>
              </a:buClr>
              <a:buSzPts val="3600"/>
              <a:buFont typeface="Times New Roman"/>
              <a:buNone/>
            </a:pPr>
            <a:r>
              <a:rPr lang="en" sz="3600" b="1" i="1" u="none">
                <a:solidFill>
                  <a:srgbClr val="000000"/>
                </a:solidFill>
                <a:latin typeface="Times New Roman"/>
                <a:ea typeface="Times New Roman"/>
                <a:cs typeface="Times New Roman"/>
                <a:sym typeface="Times New Roman"/>
              </a:rPr>
              <a:t>the RARP reply packets are unicast.</a:t>
            </a:r>
            <a:endParaRPr/>
          </a:p>
        </p:txBody>
      </p:sp>
      <p:sp>
        <p:nvSpPr>
          <p:cNvPr id="1045" name="Google Shape;1045;p119"/>
          <p:cNvSpPr/>
          <p:nvPr/>
        </p:nvSpPr>
        <p:spPr>
          <a:xfrm>
            <a:off x="838200" y="1037034"/>
            <a:ext cx="2743200" cy="857250"/>
          </a:xfrm>
          <a:custGeom>
            <a:avLst/>
            <a:gdLst/>
            <a:ahLst/>
            <a:cxnLst/>
            <a:rect l="l" t="t" r="r" b="b"/>
            <a:pathLst>
              <a:path w="21600" h="21600" extrusionOk="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cap="flat" cmpd="sng">
            <a:solidFill>
              <a:srgbClr val="000000"/>
            </a:solidFill>
            <a:prstDash val="solid"/>
            <a:miter lim="524288"/>
            <a:headEnd type="none" w="sm" len="sm"/>
            <a:tailEnd type="none" w="sm" len="sm"/>
          </a:ln>
          <a:effectLst>
            <a:outerShdw blurRad="63500" dist="107932" dir="2700000">
              <a:srgbClr val="000000"/>
            </a:outerShdw>
          </a:effectLst>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1046" name="Google Shape;1046;p119"/>
          <p:cNvPicPr preferRelativeResize="0"/>
          <p:nvPr/>
        </p:nvPicPr>
        <p:blipFill rotWithShape="1">
          <a:blip r:embed="rId3">
            <a:alphaModFix/>
          </a:blip>
          <a:srcRect/>
          <a:stretch/>
        </p:blipFill>
        <p:spPr>
          <a:xfrm>
            <a:off x="914400" y="1037034"/>
            <a:ext cx="586978" cy="685800"/>
          </a:xfrm>
          <a:prstGeom prst="rect">
            <a:avLst/>
          </a:prstGeom>
          <a:noFill/>
          <a:ln>
            <a:noFill/>
          </a:ln>
        </p:spPr>
      </p:pic>
      <p:sp>
        <p:nvSpPr>
          <p:cNvPr id="1047" name="Google Shape;1047;p119"/>
          <p:cNvSpPr txBox="1"/>
          <p:nvPr/>
        </p:nvSpPr>
        <p:spPr>
          <a:xfrm>
            <a:off x="2136775" y="1151334"/>
            <a:ext cx="1195387" cy="482203"/>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3600"/>
              <a:buFont typeface="Times New Roman"/>
              <a:buNone/>
            </a:pPr>
            <a:r>
              <a:rPr lang="en" sz="3600" b="0" i="0" u="none">
                <a:solidFill>
                  <a:srgbClr val="000000"/>
                </a:solidFill>
                <a:latin typeface="Times New Roman"/>
                <a:ea typeface="Times New Roman"/>
                <a:cs typeface="Times New Roman"/>
                <a:sym typeface="Times New Roman"/>
              </a:rPr>
              <a:t>Note: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20"/>
          <p:cNvSpPr txBox="1"/>
          <p:nvPr/>
        </p:nvSpPr>
        <p:spPr>
          <a:xfrm>
            <a:off x="2667000" y="4767263"/>
            <a:ext cx="3352800" cy="273844"/>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rgbClr val="045C75"/>
              </a:buClr>
              <a:buSzPts val="1200"/>
              <a:buFont typeface="Times New Roman"/>
              <a:buNone/>
            </a:pPr>
            <a:r>
              <a:rPr lang="en" sz="1200" b="0" i="0" u="none">
                <a:solidFill>
                  <a:srgbClr val="045C75"/>
                </a:solidFill>
                <a:latin typeface="Times New Roman"/>
                <a:ea typeface="Times New Roman"/>
                <a:cs typeface="Times New Roman"/>
                <a:sym typeface="Times New Roman"/>
              </a:rPr>
              <a:t>TCP/IP Protocol Suite</a:t>
            </a:r>
            <a:endParaRPr/>
          </a:p>
        </p:txBody>
      </p:sp>
      <p:sp>
        <p:nvSpPr>
          <p:cNvPr id="1053" name="Google Shape;1053;p120"/>
          <p:cNvSpPr txBox="1"/>
          <p:nvPr/>
        </p:nvSpPr>
        <p:spPr>
          <a:xfrm>
            <a:off x="7924800" y="4767263"/>
            <a:ext cx="762000" cy="273844"/>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rgbClr val="045C75"/>
              </a:buClr>
              <a:buSzPts val="1200"/>
              <a:buFont typeface="Times New Roman"/>
              <a:buNone/>
            </a:pPr>
            <a:fld id="{00000000-1234-1234-1234-123412341234}" type="slidenum">
              <a:rPr lang="en" sz="1200" b="0" i="0" u="none">
                <a:solidFill>
                  <a:srgbClr val="045C75"/>
                </a:solidFill>
                <a:latin typeface="Times New Roman"/>
                <a:ea typeface="Times New Roman"/>
                <a:cs typeface="Times New Roman"/>
                <a:sym typeface="Times New Roman"/>
              </a:rPr>
              <a:t>88</a:t>
            </a:fld>
            <a:endParaRPr/>
          </a:p>
        </p:txBody>
      </p:sp>
      <p:sp>
        <p:nvSpPr>
          <p:cNvPr id="1054" name="Google Shape;1054;p120"/>
          <p:cNvSpPr txBox="1"/>
          <p:nvPr/>
        </p:nvSpPr>
        <p:spPr>
          <a:xfrm>
            <a:off x="990600" y="67865"/>
            <a:ext cx="5715000" cy="2762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800" b="1" i="1" u="none">
                <a:solidFill>
                  <a:srgbClr val="000000"/>
                </a:solidFill>
                <a:latin typeface="Times New Roman"/>
                <a:ea typeface="Times New Roman"/>
                <a:cs typeface="Times New Roman"/>
                <a:sym typeface="Times New Roman"/>
              </a:rPr>
              <a:t>RARP operation</a:t>
            </a:r>
            <a:endParaRPr/>
          </a:p>
        </p:txBody>
      </p:sp>
      <p:sp>
        <p:nvSpPr>
          <p:cNvPr id="1055" name="Google Shape;1055;p120"/>
          <p:cNvSpPr txBox="1"/>
          <p:nvPr/>
        </p:nvSpPr>
        <p:spPr>
          <a:xfrm>
            <a:off x="366712" y="80963"/>
            <a:ext cx="438150" cy="355996"/>
          </a:xfrm>
          <a:prstGeom prst="rect">
            <a:avLst/>
          </a:prstGeom>
          <a:solidFill>
            <a:srgbClr val="FFCF01"/>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56" name="Google Shape;1056;p120"/>
          <p:cNvSpPr txBox="1"/>
          <p:nvPr/>
        </p:nvSpPr>
        <p:spPr>
          <a:xfrm>
            <a:off x="749300" y="80963"/>
            <a:ext cx="328612" cy="355996"/>
          </a:xfrm>
          <a:prstGeom prst="rect">
            <a:avLst/>
          </a:prstGeom>
          <a:gradFill>
            <a:gsLst>
              <a:gs pos="0">
                <a:srgbClr val="FFCF01"/>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57" name="Google Shape;1057;p120"/>
          <p:cNvSpPr txBox="1"/>
          <p:nvPr/>
        </p:nvSpPr>
        <p:spPr>
          <a:xfrm>
            <a:off x="490537" y="397669"/>
            <a:ext cx="422275" cy="355996"/>
          </a:xfrm>
          <a:prstGeom prst="rect">
            <a:avLst/>
          </a:pr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58" name="Google Shape;1058;p120"/>
          <p:cNvSpPr txBox="1"/>
          <p:nvPr/>
        </p:nvSpPr>
        <p:spPr>
          <a:xfrm>
            <a:off x="860425" y="397669"/>
            <a:ext cx="368300" cy="355996"/>
          </a:xfrm>
          <a:prstGeom prst="rect">
            <a:avLst/>
          </a:prstGeom>
          <a:gradFill>
            <a:gsLst>
              <a:gs pos="0">
                <a:srgbClr val="3333C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59" name="Google Shape;1059;p120"/>
          <p:cNvSpPr txBox="1"/>
          <p:nvPr/>
        </p:nvSpPr>
        <p:spPr>
          <a:xfrm>
            <a:off x="76200" y="342900"/>
            <a:ext cx="560387" cy="316706"/>
          </a:xfrm>
          <a:prstGeom prst="rect">
            <a:avLst/>
          </a:prstGeom>
          <a:gradFill>
            <a:gsLst>
              <a:gs pos="0">
                <a:srgbClr val="FFFFFF"/>
              </a:gs>
              <a:gs pos="100000">
                <a:srgbClr val="FF0000"/>
              </a:gs>
            </a:gsLst>
            <a:lin ang="81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60" name="Google Shape;1060;p120"/>
          <p:cNvSpPr txBox="1"/>
          <p:nvPr/>
        </p:nvSpPr>
        <p:spPr>
          <a:xfrm>
            <a:off x="711200" y="0"/>
            <a:ext cx="31750" cy="789384"/>
          </a:xfrm>
          <a:prstGeom prst="rect">
            <a:avLst/>
          </a:prstGeom>
          <a:solidFill>
            <a:srgbClr val="1C1C1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61" name="Google Shape;1061;p120"/>
          <p:cNvSpPr txBox="1"/>
          <p:nvPr/>
        </p:nvSpPr>
        <p:spPr>
          <a:xfrm>
            <a:off x="442912" y="400050"/>
            <a:ext cx="8226425" cy="23813"/>
          </a:xfrm>
          <a:prstGeom prst="rect">
            <a:avLst/>
          </a:prstGeom>
          <a:gradFill>
            <a:gsLst>
              <a:gs pos="0">
                <a:srgbClr val="1C1C1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1062" name="Google Shape;1062;p120"/>
          <p:cNvPicPr preferRelativeResize="0"/>
          <p:nvPr/>
        </p:nvPicPr>
        <p:blipFill rotWithShape="1">
          <a:blip r:embed="rId3">
            <a:alphaModFix/>
          </a:blip>
          <a:srcRect/>
          <a:stretch/>
        </p:blipFill>
        <p:spPr>
          <a:xfrm>
            <a:off x="1371600" y="666750"/>
            <a:ext cx="6526212" cy="4133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21"/>
          <p:cNvSpPr txBox="1"/>
          <p:nvPr/>
        </p:nvSpPr>
        <p:spPr>
          <a:xfrm>
            <a:off x="1598612" y="342900"/>
            <a:ext cx="5715000" cy="2762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800" b="1" i="1" u="none">
                <a:solidFill>
                  <a:srgbClr val="000000"/>
                </a:solidFill>
                <a:latin typeface="Times New Roman"/>
                <a:ea typeface="Times New Roman"/>
                <a:cs typeface="Times New Roman"/>
                <a:sym typeface="Times New Roman"/>
              </a:rPr>
              <a:t>RARP packet</a:t>
            </a:r>
            <a:endParaRPr/>
          </a:p>
        </p:txBody>
      </p:sp>
      <p:sp>
        <p:nvSpPr>
          <p:cNvPr id="1068" name="Google Shape;1068;p121"/>
          <p:cNvSpPr txBox="1"/>
          <p:nvPr/>
        </p:nvSpPr>
        <p:spPr>
          <a:xfrm>
            <a:off x="366712" y="80963"/>
            <a:ext cx="438150" cy="355996"/>
          </a:xfrm>
          <a:prstGeom prst="rect">
            <a:avLst/>
          </a:prstGeom>
          <a:solidFill>
            <a:srgbClr val="FFCF01"/>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69" name="Google Shape;1069;p121"/>
          <p:cNvSpPr txBox="1"/>
          <p:nvPr/>
        </p:nvSpPr>
        <p:spPr>
          <a:xfrm>
            <a:off x="749300" y="80963"/>
            <a:ext cx="328612" cy="355996"/>
          </a:xfrm>
          <a:prstGeom prst="rect">
            <a:avLst/>
          </a:prstGeom>
          <a:gradFill>
            <a:gsLst>
              <a:gs pos="0">
                <a:srgbClr val="FFCF01"/>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70" name="Google Shape;1070;p121"/>
          <p:cNvSpPr txBox="1"/>
          <p:nvPr/>
        </p:nvSpPr>
        <p:spPr>
          <a:xfrm>
            <a:off x="490537" y="397669"/>
            <a:ext cx="422275" cy="355996"/>
          </a:xfrm>
          <a:prstGeom prst="rect">
            <a:avLst/>
          </a:prstGeom>
          <a:solidFill>
            <a:srgbClr val="3333CC"/>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71" name="Google Shape;1071;p121"/>
          <p:cNvSpPr txBox="1"/>
          <p:nvPr/>
        </p:nvSpPr>
        <p:spPr>
          <a:xfrm>
            <a:off x="860425" y="397669"/>
            <a:ext cx="368300" cy="355996"/>
          </a:xfrm>
          <a:prstGeom prst="rect">
            <a:avLst/>
          </a:prstGeom>
          <a:gradFill>
            <a:gsLst>
              <a:gs pos="0">
                <a:srgbClr val="3333CC"/>
              </a:gs>
              <a:gs pos="100000">
                <a:srgbClr val="FFFFFF"/>
              </a:gs>
            </a:gsLst>
            <a:lin ang="108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72" name="Google Shape;1072;p121"/>
          <p:cNvSpPr txBox="1"/>
          <p:nvPr/>
        </p:nvSpPr>
        <p:spPr>
          <a:xfrm>
            <a:off x="76200" y="342900"/>
            <a:ext cx="560387" cy="316706"/>
          </a:xfrm>
          <a:prstGeom prst="rect">
            <a:avLst/>
          </a:prstGeom>
          <a:gradFill>
            <a:gsLst>
              <a:gs pos="0">
                <a:srgbClr val="FFFFFF"/>
              </a:gs>
              <a:gs pos="100000">
                <a:srgbClr val="FF0000"/>
              </a:gs>
            </a:gsLst>
            <a:lin ang="8100000" scaled="0"/>
          </a:gra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1073" name="Google Shape;1073;p121"/>
          <p:cNvPicPr preferRelativeResize="0"/>
          <p:nvPr/>
        </p:nvPicPr>
        <p:blipFill rotWithShape="1">
          <a:blip r:embed="rId3">
            <a:alphaModFix/>
          </a:blip>
          <a:srcRect/>
          <a:stretch/>
        </p:blipFill>
        <p:spPr>
          <a:xfrm>
            <a:off x="73025" y="627459"/>
            <a:ext cx="8994775" cy="4405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29" name="Google Shape;229;p42"/>
          <p:cNvCxnSpPr/>
          <p:nvPr/>
        </p:nvCxnSpPr>
        <p:spPr>
          <a:xfrm>
            <a:off x="152400" y="40005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30" name="Google Shape;230;p42"/>
          <p:cNvCxnSpPr/>
          <p:nvPr/>
        </p:nvCxnSpPr>
        <p:spPr>
          <a:xfrm>
            <a:off x="152400" y="10287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31" name="Google Shape;231;p42"/>
          <p:cNvSpPr txBox="1"/>
          <p:nvPr/>
        </p:nvSpPr>
        <p:spPr>
          <a:xfrm>
            <a:off x="304800" y="571500"/>
            <a:ext cx="34194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folHlink"/>
              </a:buClr>
              <a:buSzPts val="2400"/>
              <a:buFont typeface="Times New Roman"/>
              <a:buNone/>
            </a:pPr>
            <a:r>
              <a:rPr lang="en" sz="2000" b="1" i="1" u="none">
                <a:solidFill>
                  <a:schemeClr val="dk1"/>
                </a:solidFill>
                <a:latin typeface="Times New Roman"/>
                <a:ea typeface="Times New Roman"/>
                <a:cs typeface="Times New Roman"/>
                <a:sym typeface="Times New Roman"/>
              </a:rPr>
              <a:t>Single-bit error</a:t>
            </a:r>
            <a:endParaRPr/>
          </a:p>
        </p:txBody>
      </p:sp>
      <p:cxnSp>
        <p:nvCxnSpPr>
          <p:cNvPr id="232" name="Google Shape;232;p42"/>
          <p:cNvCxnSpPr/>
          <p:nvPr/>
        </p:nvCxnSpPr>
        <p:spPr>
          <a:xfrm>
            <a:off x="152400" y="46863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33" name="Google Shape;233;p42"/>
          <p:cNvPicPr preferRelativeResize="0"/>
          <p:nvPr/>
        </p:nvPicPr>
        <p:blipFill rotWithShape="1">
          <a:blip r:embed="rId3">
            <a:alphaModFix/>
          </a:blip>
          <a:srcRect/>
          <a:stretch/>
        </p:blipFill>
        <p:spPr>
          <a:xfrm>
            <a:off x="1485900" y="1940719"/>
            <a:ext cx="6115050" cy="12620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2114" name="Picture 2">
            <a:extLst>
              <a:ext uri="{FF2B5EF4-FFF2-40B4-BE49-F238E27FC236}">
                <a16:creationId xmlns:a16="http://schemas.microsoft.com/office/drawing/2014/main" id="{36748247-F7D7-444D-AF0E-28F52817859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143000" y="1"/>
            <a:ext cx="6858000" cy="82272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a:extLst>
              <a:ext uri="{FF2B5EF4-FFF2-40B4-BE49-F238E27FC236}">
                <a16:creationId xmlns:a16="http://schemas.microsoft.com/office/drawing/2014/main" id="{6E113BD4-39CC-4F68-A571-4BA09C9353C0}"/>
              </a:ext>
            </a:extLst>
          </p:cNvPr>
          <p:cNvSpPr>
            <a:spLocks noGrp="1"/>
          </p:cNvSpPr>
          <p:nvPr>
            <p:ph type="subTitle" idx="4294967295"/>
          </p:nvPr>
        </p:nvSpPr>
        <p:spPr>
          <a:xfrm>
            <a:off x="2400300" y="2057400"/>
            <a:ext cx="4286250" cy="2000250"/>
          </a:xfrm>
          <a:prstGeom prst="rect">
            <a:avLst/>
          </a:prstGeom>
        </p:spPr>
        <p:txBody>
          <a:bodyPr/>
          <a:lstStyle/>
          <a:p>
            <a:pPr marL="0" indent="0" algn="ctr">
              <a:lnSpc>
                <a:spcPct val="150000"/>
              </a:lnSpc>
              <a:spcBef>
                <a:spcPts val="0"/>
              </a:spcBef>
              <a:buNone/>
            </a:pPr>
            <a:r>
              <a:rPr lang="en-IN" sz="1800" b="1" dirty="0">
                <a:solidFill>
                  <a:schemeClr val="tx2"/>
                </a:solidFill>
                <a:latin typeface="Arial" panose="020B0604020202020204" pitchFamily="34" charset="0"/>
              </a:rPr>
              <a:t>Syllabus</a:t>
            </a:r>
          </a:p>
          <a:p>
            <a:pPr>
              <a:lnSpc>
                <a:spcPct val="150000"/>
              </a:lnSpc>
              <a:spcBef>
                <a:spcPts val="0"/>
              </a:spcBef>
            </a:pPr>
            <a:r>
              <a:rPr lang="en-IN" sz="1650" b="1" dirty="0">
                <a:latin typeface="Times New Roman" panose="02020603050405020304" pitchFamily="18" charset="0"/>
                <a:cs typeface="Times New Roman" panose="02020603050405020304" pitchFamily="18" charset="0"/>
              </a:rPr>
              <a:t>UNICAST ROUTING PROTOCOLS:</a:t>
            </a:r>
          </a:p>
          <a:p>
            <a:pPr marL="342900" indent="-342900">
              <a:lnSpc>
                <a:spcPct val="150000"/>
              </a:lnSpc>
              <a:spcBef>
                <a:spcPts val="0"/>
              </a:spcBef>
              <a:buFont typeface="+mj-lt"/>
              <a:buAutoNum type="arabicPeriod"/>
            </a:pPr>
            <a:r>
              <a:rPr lang="en-IN" sz="1650" b="1" dirty="0">
                <a:solidFill>
                  <a:srgbClr val="3366FF"/>
                </a:solidFill>
                <a:latin typeface="Times New Roman" panose="02020603050405020304" pitchFamily="18" charset="0"/>
                <a:cs typeface="Times New Roman" panose="02020603050405020304" pitchFamily="18" charset="0"/>
              </a:rPr>
              <a:t>Distance vector routing</a:t>
            </a:r>
          </a:p>
          <a:p>
            <a:pPr marL="342900" indent="-342900">
              <a:lnSpc>
                <a:spcPct val="150000"/>
              </a:lnSpc>
              <a:spcBef>
                <a:spcPts val="0"/>
              </a:spcBef>
              <a:buFont typeface="+mj-lt"/>
              <a:buAutoNum type="arabicPeriod"/>
            </a:pPr>
            <a:r>
              <a:rPr lang="en-IN" sz="1650" b="1" dirty="0">
                <a:solidFill>
                  <a:srgbClr val="3366FF"/>
                </a:solidFill>
                <a:latin typeface="Times New Roman" panose="02020603050405020304" pitchFamily="18" charset="0"/>
                <a:cs typeface="Times New Roman" panose="02020603050405020304" pitchFamily="18" charset="0"/>
              </a:rPr>
              <a:t>Link State routing</a:t>
            </a:r>
          </a:p>
          <a:p>
            <a:pPr>
              <a:lnSpc>
                <a:spcPct val="150000"/>
              </a:lnSpc>
              <a:spcBef>
                <a:spcPts val="0"/>
              </a:spcBef>
            </a:pPr>
            <a:r>
              <a:rPr lang="en-IN" sz="1650" b="1" dirty="0">
                <a:latin typeface="Times New Roman" panose="02020603050405020304" pitchFamily="18" charset="0"/>
                <a:cs typeface="Times New Roman" panose="02020603050405020304" pitchFamily="18" charset="0"/>
              </a:rPr>
              <a:t>MULTICAST ROUTING PROTOCOLS</a:t>
            </a:r>
          </a:p>
          <a:p>
            <a:pPr marL="342900" indent="-342900">
              <a:lnSpc>
                <a:spcPct val="150000"/>
              </a:lnSpc>
              <a:spcBef>
                <a:spcPts val="0"/>
              </a:spcBef>
              <a:buFont typeface="+mj-lt"/>
              <a:buAutoNum type="arabicPeriod"/>
            </a:pPr>
            <a:r>
              <a:rPr lang="en-IN" sz="1650" b="1" dirty="0">
                <a:solidFill>
                  <a:srgbClr val="3366FF"/>
                </a:solidFill>
                <a:latin typeface="Times New Roman" panose="02020603050405020304" pitchFamily="18" charset="0"/>
                <a:cs typeface="Times New Roman" panose="02020603050405020304" pitchFamily="18" charset="0"/>
              </a:rPr>
              <a:t>Source-Based Tree Approach</a:t>
            </a:r>
          </a:p>
          <a:p>
            <a:pPr marL="342900" indent="-342900">
              <a:lnSpc>
                <a:spcPct val="150000"/>
              </a:lnSpc>
              <a:spcBef>
                <a:spcPts val="0"/>
              </a:spcBef>
              <a:buFont typeface="+mj-lt"/>
              <a:buAutoNum type="arabicPeriod"/>
            </a:pPr>
            <a:r>
              <a:rPr lang="en-IN" sz="1650" b="1" dirty="0">
                <a:solidFill>
                  <a:srgbClr val="3366FF"/>
                </a:solidFill>
                <a:latin typeface="Times New Roman" panose="02020603050405020304" pitchFamily="18" charset="0"/>
                <a:cs typeface="Times New Roman" panose="02020603050405020304" pitchFamily="18" charset="0"/>
              </a:rPr>
              <a:t>Group-Shared Tree Approach</a:t>
            </a:r>
          </a:p>
        </p:txBody>
      </p:sp>
      <p:sp>
        <p:nvSpPr>
          <p:cNvPr id="1242115" name="Rectangle 3">
            <a:extLst>
              <a:ext uri="{FF2B5EF4-FFF2-40B4-BE49-F238E27FC236}">
                <a16:creationId xmlns:a16="http://schemas.microsoft.com/office/drawing/2014/main" id="{394D8A04-E70E-488A-B847-F237EAC31124}"/>
              </a:ext>
            </a:extLst>
          </p:cNvPr>
          <p:cNvSpPr>
            <a:spLocks noChangeArrowheads="1"/>
          </p:cNvSpPr>
          <p:nvPr/>
        </p:nvSpPr>
        <p:spPr bwMode="auto">
          <a:xfrm>
            <a:off x="1314450" y="902495"/>
            <a:ext cx="6572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685800" eaLnBrk="0" fontAlgn="base" hangingPunct="0">
              <a:spcBef>
                <a:spcPct val="0"/>
              </a:spcBef>
              <a:spcAft>
                <a:spcPct val="0"/>
              </a:spcAft>
              <a:buClrTx/>
            </a:pPr>
            <a:r>
              <a:rPr lang="en-US" altLang="en-US" sz="1800" b="1" kern="1200" dirty="0">
                <a:solidFill>
                  <a:srgbClr val="333399"/>
                </a:solidFill>
                <a:latin typeface="Arial" panose="020B0604020202020204" pitchFamily="34" charset="0"/>
                <a:ea typeface="+mn-ea"/>
                <a:cs typeface="+mn-cs"/>
              </a:rPr>
              <a:t>Chapter 22</a:t>
            </a:r>
          </a:p>
          <a:p>
            <a:pPr algn="ctr" defTabSz="685800" eaLnBrk="0" fontAlgn="base" hangingPunct="0">
              <a:spcBef>
                <a:spcPct val="0"/>
              </a:spcBef>
              <a:spcAft>
                <a:spcPct val="0"/>
              </a:spcAft>
              <a:buClrTx/>
            </a:pPr>
            <a:r>
              <a:rPr lang="en-US" altLang="en-US" sz="1800" b="1" kern="1200" dirty="0">
                <a:latin typeface="Arial" panose="020B0604020202020204" pitchFamily="34" charset="0"/>
                <a:ea typeface="+mn-ea"/>
                <a:cs typeface="+mn-cs"/>
              </a:rPr>
              <a:t>Network Layer: Delivery, Forwarding, and Routing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8274" name="Rectangle 2">
            <a:extLst>
              <a:ext uri="{FF2B5EF4-FFF2-40B4-BE49-F238E27FC236}">
                <a16:creationId xmlns:a16="http://schemas.microsoft.com/office/drawing/2014/main" id="{BE1C834C-C1AD-4650-9F02-DFD39D83D026}"/>
              </a:ext>
            </a:extLst>
          </p:cNvPr>
          <p:cNvSpPr>
            <a:spLocks noChangeArrowheads="1"/>
          </p:cNvSpPr>
          <p:nvPr/>
        </p:nvSpPr>
        <p:spPr bwMode="auto">
          <a:xfrm>
            <a:off x="1143000" y="0"/>
            <a:ext cx="6858000" cy="74295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pPr>
            <a:endParaRPr lang="en-US" altLang="en-US" sz="2400" b="1" kern="1200">
              <a:effectLst>
                <a:outerShdw blurRad="38100" dist="38100" dir="2700000" algn="tl">
                  <a:srgbClr val="FFFFFF"/>
                </a:outerShdw>
              </a:effectLst>
              <a:latin typeface="Times New Roman" panose="02020603050405020304" pitchFamily="18" charset="0"/>
              <a:ea typeface="+mn-ea"/>
              <a:cs typeface="+mn-cs"/>
            </a:endParaRPr>
          </a:p>
        </p:txBody>
      </p:sp>
      <p:sp>
        <p:nvSpPr>
          <p:cNvPr id="1078275" name="Text Box 3">
            <a:extLst>
              <a:ext uri="{FF2B5EF4-FFF2-40B4-BE49-F238E27FC236}">
                <a16:creationId xmlns:a16="http://schemas.microsoft.com/office/drawing/2014/main" id="{034C9774-A2CD-45A0-8453-07D5C98F54BC}"/>
              </a:ext>
            </a:extLst>
          </p:cNvPr>
          <p:cNvSpPr txBox="1">
            <a:spLocks noChangeArrowheads="1"/>
          </p:cNvSpPr>
          <p:nvPr/>
        </p:nvSpPr>
        <p:spPr bwMode="auto">
          <a:xfrm>
            <a:off x="1314450" y="171450"/>
            <a:ext cx="5349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fr-FR" altLang="en-US" sz="2400" b="1" kern="1200" dirty="0">
                <a:solidFill>
                  <a:srgbClr val="FF0066"/>
                </a:solidFill>
                <a:latin typeface="Times New Roman" panose="02020603050405020304" pitchFamily="18" charset="0"/>
                <a:ea typeface="+mn-ea"/>
                <a:cs typeface="+mn-cs"/>
              </a:rPr>
              <a:t>* </a:t>
            </a:r>
            <a:r>
              <a:rPr lang="en-US" altLang="en-US" sz="2400" b="1" kern="1200" dirty="0">
                <a:effectLst>
                  <a:outerShdw blurRad="38100" dist="38100" dir="2700000" algn="tl">
                    <a:srgbClr val="C0C0C0"/>
                  </a:outerShdw>
                </a:effectLst>
                <a:latin typeface="Times" panose="02020603050405020304" pitchFamily="18" charset="0"/>
                <a:ea typeface="+mn-ea"/>
                <a:cs typeface="+mn-cs"/>
              </a:rPr>
              <a:t>UNICAST ROUTING PROTOCOLS</a:t>
            </a:r>
          </a:p>
        </p:txBody>
      </p:sp>
      <p:sp>
        <p:nvSpPr>
          <p:cNvPr id="1078276" name="Text Box 4">
            <a:extLst>
              <a:ext uri="{FF2B5EF4-FFF2-40B4-BE49-F238E27FC236}">
                <a16:creationId xmlns:a16="http://schemas.microsoft.com/office/drawing/2014/main" id="{B30EA6BC-51DD-476E-82CC-446E4EC102DD}"/>
              </a:ext>
            </a:extLst>
          </p:cNvPr>
          <p:cNvSpPr txBox="1">
            <a:spLocks noChangeArrowheads="1"/>
          </p:cNvSpPr>
          <p:nvPr/>
        </p:nvSpPr>
        <p:spPr bwMode="auto">
          <a:xfrm>
            <a:off x="7315201" y="4800600"/>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endParaRPr lang="en-US" altLang="en-US" sz="1350" b="1" kern="1200">
              <a:latin typeface="Times New Roman" panose="02020603050405020304" pitchFamily="18" charset="0"/>
              <a:ea typeface="+mn-ea"/>
              <a:cs typeface="+mn-cs"/>
            </a:endParaRPr>
          </a:p>
        </p:txBody>
      </p:sp>
      <p:sp>
        <p:nvSpPr>
          <p:cNvPr id="1078277" name="Rectangle 5">
            <a:extLst>
              <a:ext uri="{FF2B5EF4-FFF2-40B4-BE49-F238E27FC236}">
                <a16:creationId xmlns:a16="http://schemas.microsoft.com/office/drawing/2014/main" id="{A4622716-4CBC-4666-94EE-545F2697C5E6}"/>
              </a:ext>
            </a:extLst>
          </p:cNvPr>
          <p:cNvSpPr>
            <a:spLocks noChangeArrowheads="1"/>
          </p:cNvSpPr>
          <p:nvPr/>
        </p:nvSpPr>
        <p:spPr bwMode="auto">
          <a:xfrm>
            <a:off x="1371600" y="825640"/>
            <a:ext cx="61722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defTabSz="685800" fontAlgn="base">
              <a:spcBef>
                <a:spcPct val="0"/>
              </a:spcBef>
              <a:spcAft>
                <a:spcPct val="0"/>
              </a:spcAft>
              <a:buClrTx/>
            </a:pPr>
            <a:r>
              <a:rPr lang="en-US" altLang="en-US" sz="2100" kern="1200" dirty="0">
                <a:effectLst>
                  <a:outerShdw blurRad="38100" dist="38100" dir="2700000" algn="tl">
                    <a:srgbClr val="C0C0C0"/>
                  </a:outerShdw>
                </a:effectLst>
                <a:latin typeface="Times New Roman" panose="02020603050405020304" pitchFamily="18" charset="0"/>
                <a:ea typeface="+mn-ea"/>
                <a:cs typeface="+mn-cs"/>
              </a:rPr>
              <a:t>A routing table can be either static or dynamic. A </a:t>
            </a:r>
            <a:r>
              <a:rPr lang="en-US" altLang="en-US" sz="2100" u="sng" kern="1200" dirty="0">
                <a:effectLst>
                  <a:outerShdw blurRad="38100" dist="38100" dir="2700000" algn="tl">
                    <a:srgbClr val="C0C0C0"/>
                  </a:outerShdw>
                </a:effectLst>
                <a:latin typeface="Times New Roman" panose="02020603050405020304" pitchFamily="18" charset="0"/>
                <a:ea typeface="+mn-ea"/>
                <a:cs typeface="+mn-cs"/>
              </a:rPr>
              <a:t>static table </a:t>
            </a:r>
            <a:r>
              <a:rPr lang="en-US" altLang="en-US" sz="2100" kern="1200" dirty="0">
                <a:effectLst>
                  <a:outerShdw blurRad="38100" dist="38100" dir="2700000" algn="tl">
                    <a:srgbClr val="C0C0C0"/>
                  </a:outerShdw>
                </a:effectLst>
                <a:latin typeface="Times New Roman" panose="02020603050405020304" pitchFamily="18" charset="0"/>
                <a:ea typeface="+mn-ea"/>
                <a:cs typeface="+mn-cs"/>
              </a:rPr>
              <a:t>is one with manual entries. A </a:t>
            </a:r>
            <a:r>
              <a:rPr lang="en-US" altLang="en-US" sz="2100" u="sng" kern="1200" dirty="0">
                <a:effectLst>
                  <a:outerShdw blurRad="38100" dist="38100" dir="2700000" algn="tl">
                    <a:srgbClr val="C0C0C0"/>
                  </a:outerShdw>
                </a:effectLst>
                <a:latin typeface="Times New Roman" panose="02020603050405020304" pitchFamily="18" charset="0"/>
                <a:ea typeface="+mn-ea"/>
                <a:cs typeface="+mn-cs"/>
              </a:rPr>
              <a:t>dynamic table </a:t>
            </a:r>
            <a:r>
              <a:rPr lang="en-US" altLang="en-US" sz="2100" kern="1200" dirty="0">
                <a:effectLst>
                  <a:outerShdw blurRad="38100" dist="38100" dir="2700000" algn="tl">
                    <a:srgbClr val="C0C0C0"/>
                  </a:outerShdw>
                </a:effectLst>
                <a:latin typeface="Times New Roman" panose="02020603050405020304" pitchFamily="18" charset="0"/>
                <a:ea typeface="+mn-ea"/>
                <a:cs typeface="+mn-cs"/>
              </a:rPr>
              <a:t>is one that is updated automatically when there is a change somewhere in the Internet. A routing protocol is a combination of rules and procedures that lets routers in the Internet inform each other of changes. </a:t>
            </a:r>
          </a:p>
        </p:txBody>
      </p:sp>
      <p:sp>
        <p:nvSpPr>
          <p:cNvPr id="1078278" name="Rectangle 6">
            <a:extLst>
              <a:ext uri="{FF2B5EF4-FFF2-40B4-BE49-F238E27FC236}">
                <a16:creationId xmlns:a16="http://schemas.microsoft.com/office/drawing/2014/main" id="{DF566682-828A-41E3-BB9C-2495FB3B6F55}"/>
              </a:ext>
            </a:extLst>
          </p:cNvPr>
          <p:cNvSpPr>
            <a:spLocks noChangeArrowheads="1"/>
          </p:cNvSpPr>
          <p:nvPr/>
        </p:nvSpPr>
        <p:spPr bwMode="auto">
          <a:xfrm>
            <a:off x="1371600" y="3328988"/>
            <a:ext cx="502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eaLnBrk="0" fontAlgn="base" hangingPunct="0">
              <a:spcBef>
                <a:spcPct val="0"/>
              </a:spcBef>
              <a:spcAft>
                <a:spcPct val="0"/>
              </a:spcAft>
              <a:buSzPct val="117000"/>
            </a:pPr>
            <a:r>
              <a:rPr lang="fr-FR" altLang="en-US" sz="1800" b="1" kern="1200" dirty="0">
                <a:solidFill>
                  <a:srgbClr val="FF0066"/>
                </a:solidFill>
                <a:latin typeface="Times New Roman" panose="02020603050405020304" pitchFamily="18" charset="0"/>
                <a:ea typeface="+mn-ea"/>
                <a:cs typeface="+mn-cs"/>
              </a:rPr>
              <a:t>*</a:t>
            </a:r>
            <a:r>
              <a:rPr lang="fr-FR" altLang="en-US" sz="1800" b="1" kern="1200" dirty="0">
                <a:solidFill>
                  <a:srgbClr val="0033CC"/>
                </a:solidFill>
                <a:latin typeface="Times New Roman" panose="02020603050405020304" pitchFamily="18" charset="0"/>
                <a:ea typeface="+mn-ea"/>
                <a:cs typeface="+mn-cs"/>
              </a:rPr>
              <a:t> Intra- and </a:t>
            </a:r>
            <a:r>
              <a:rPr lang="fr-FR" altLang="en-US" sz="1800" b="1" kern="1200" dirty="0" err="1">
                <a:solidFill>
                  <a:srgbClr val="0033CC"/>
                </a:solidFill>
                <a:latin typeface="Times New Roman" panose="02020603050405020304" pitchFamily="18" charset="0"/>
                <a:ea typeface="+mn-ea"/>
                <a:cs typeface="+mn-cs"/>
              </a:rPr>
              <a:t>Interdomain</a:t>
            </a:r>
            <a:r>
              <a:rPr lang="fr-FR" altLang="en-US" sz="1800" b="1" kern="1200" dirty="0">
                <a:solidFill>
                  <a:srgbClr val="0033CC"/>
                </a:solidFill>
                <a:latin typeface="Times New Roman" panose="02020603050405020304" pitchFamily="18" charset="0"/>
                <a:ea typeface="+mn-ea"/>
                <a:cs typeface="+mn-cs"/>
              </a:rPr>
              <a:t> </a:t>
            </a:r>
            <a:r>
              <a:rPr lang="fr-FR" altLang="en-US" sz="1800" b="1" kern="1200" dirty="0" err="1">
                <a:solidFill>
                  <a:srgbClr val="0033CC"/>
                </a:solidFill>
                <a:latin typeface="Times New Roman" panose="02020603050405020304" pitchFamily="18" charset="0"/>
                <a:ea typeface="+mn-ea"/>
                <a:cs typeface="+mn-cs"/>
              </a:rPr>
              <a:t>Routing</a:t>
            </a:r>
            <a:endParaRPr lang="fr-FR" altLang="en-US" sz="1800" b="1" kern="1200" dirty="0">
              <a:solidFill>
                <a:srgbClr val="0033CC"/>
              </a:solidFill>
              <a:latin typeface="Times New Roman" panose="02020603050405020304" pitchFamily="18" charset="0"/>
              <a:ea typeface="+mn-ea"/>
              <a:cs typeface="+mn-cs"/>
            </a:endParaRPr>
          </a:p>
          <a:p>
            <a:pPr defTabSz="685800" eaLnBrk="0" fontAlgn="base" hangingPunct="0">
              <a:spcBef>
                <a:spcPct val="0"/>
              </a:spcBef>
              <a:spcAft>
                <a:spcPct val="0"/>
              </a:spcAft>
              <a:buSzPct val="117000"/>
            </a:pPr>
            <a:r>
              <a:rPr lang="en-US" altLang="en-US" sz="1800" b="1" kern="1200" dirty="0">
                <a:solidFill>
                  <a:srgbClr val="FF0066"/>
                </a:solidFill>
                <a:latin typeface="Times New Roman" panose="02020603050405020304" pitchFamily="18" charset="0"/>
                <a:ea typeface="+mn-ea"/>
                <a:cs typeface="+mn-cs"/>
              </a:rPr>
              <a:t>* </a:t>
            </a:r>
            <a:r>
              <a:rPr lang="en-US" altLang="en-US" sz="1800" b="1" kern="1200" dirty="0">
                <a:solidFill>
                  <a:srgbClr val="0033CC"/>
                </a:solidFill>
                <a:latin typeface="Times New Roman" panose="02020603050405020304" pitchFamily="18" charset="0"/>
                <a:ea typeface="+mn-ea"/>
                <a:cs typeface="+mn-cs"/>
              </a:rPr>
              <a:t>Distance Vector Routing and RIP</a:t>
            </a:r>
          </a:p>
          <a:p>
            <a:pPr defTabSz="685800" eaLnBrk="0" fontAlgn="base" hangingPunct="0">
              <a:spcBef>
                <a:spcPct val="0"/>
              </a:spcBef>
              <a:spcAft>
                <a:spcPct val="0"/>
              </a:spcAft>
              <a:buSzPct val="117000"/>
            </a:pPr>
            <a:r>
              <a:rPr lang="en-US" altLang="en-US" sz="1800" b="1" kern="1200" dirty="0">
                <a:solidFill>
                  <a:srgbClr val="FF0066"/>
                </a:solidFill>
                <a:latin typeface="Times New Roman" panose="02020603050405020304" pitchFamily="18" charset="0"/>
                <a:ea typeface="+mn-ea"/>
                <a:cs typeface="+mn-cs"/>
              </a:rPr>
              <a:t>*</a:t>
            </a:r>
            <a:r>
              <a:rPr lang="en-US" altLang="en-US" sz="1800" b="1" kern="1200" dirty="0">
                <a:solidFill>
                  <a:srgbClr val="0033CC"/>
                </a:solidFill>
                <a:latin typeface="Times New Roman" panose="02020603050405020304" pitchFamily="18" charset="0"/>
                <a:ea typeface="+mn-ea"/>
                <a:cs typeface="+mn-cs"/>
              </a:rPr>
              <a:t> Link State Routing and OSPF</a:t>
            </a:r>
          </a:p>
          <a:p>
            <a:pPr defTabSz="685800" eaLnBrk="0" fontAlgn="base" hangingPunct="0">
              <a:spcBef>
                <a:spcPct val="0"/>
              </a:spcBef>
              <a:spcAft>
                <a:spcPct val="0"/>
              </a:spcAft>
              <a:buSzPct val="117000"/>
            </a:pPr>
            <a:r>
              <a:rPr lang="en-US" altLang="en-US" sz="1800" b="1" kern="1200" dirty="0">
                <a:solidFill>
                  <a:srgbClr val="0033CC"/>
                </a:solidFill>
                <a:latin typeface="Times New Roman" panose="02020603050405020304" pitchFamily="18" charset="0"/>
                <a:ea typeface="+mn-ea"/>
                <a:cs typeface="+mn-cs"/>
              </a:rPr>
              <a:t>Path Vector Routing and </a:t>
            </a:r>
            <a:r>
              <a:rPr lang="en-US" altLang="en-US" sz="1800" b="1" kern="1200" dirty="0" err="1">
                <a:solidFill>
                  <a:srgbClr val="0033CC"/>
                </a:solidFill>
                <a:latin typeface="Times New Roman" panose="02020603050405020304" pitchFamily="18" charset="0"/>
                <a:ea typeface="+mn-ea"/>
                <a:cs typeface="+mn-cs"/>
              </a:rPr>
              <a:t>BGP</a:t>
            </a:r>
            <a:endParaRPr lang="en-US" altLang="en-US" sz="1800" b="1" kern="1200" dirty="0">
              <a:solidFill>
                <a:srgbClr val="0033CC"/>
              </a:solidFill>
              <a:latin typeface="Times New Roman" panose="02020603050405020304" pitchFamily="18" charset="0"/>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Line 2">
            <a:extLst>
              <a:ext uri="{FF2B5EF4-FFF2-40B4-BE49-F238E27FC236}">
                <a16:creationId xmlns:a16="http://schemas.microsoft.com/office/drawing/2014/main" id="{0D677E78-C03F-47A4-A48F-061E2ED2F8A4}"/>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6947" name="Line 3">
            <a:extLst>
              <a:ext uri="{FF2B5EF4-FFF2-40B4-BE49-F238E27FC236}">
                <a16:creationId xmlns:a16="http://schemas.microsoft.com/office/drawing/2014/main" id="{99151CFB-8317-4480-A5A1-47BDC236DD4E}"/>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6948" name="Text Box 4">
            <a:extLst>
              <a:ext uri="{FF2B5EF4-FFF2-40B4-BE49-F238E27FC236}">
                <a16:creationId xmlns:a16="http://schemas.microsoft.com/office/drawing/2014/main" id="{CC56A394-436A-45D7-9389-E05D45E2A1DD}"/>
              </a:ext>
            </a:extLst>
          </p:cNvPr>
          <p:cNvSpPr txBox="1">
            <a:spLocks noChangeArrowheads="1"/>
          </p:cNvSpPr>
          <p:nvPr/>
        </p:nvSpPr>
        <p:spPr bwMode="auto">
          <a:xfrm>
            <a:off x="1371600" y="285750"/>
            <a:ext cx="223651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1500" b="1" i="1" kern="1200" dirty="0">
                <a:latin typeface="Times New Roman" panose="02020603050405020304" pitchFamily="18" charset="0"/>
                <a:ea typeface="+mn-ea"/>
                <a:cs typeface="+mn-cs"/>
              </a:rPr>
              <a:t>Popular routing protocols</a:t>
            </a:r>
          </a:p>
        </p:txBody>
      </p:sp>
      <p:sp>
        <p:nvSpPr>
          <p:cNvPr id="1106949" name="Line 5">
            <a:extLst>
              <a:ext uri="{FF2B5EF4-FFF2-40B4-BE49-F238E27FC236}">
                <a16:creationId xmlns:a16="http://schemas.microsoft.com/office/drawing/2014/main" id="{555E8F01-7B4A-475D-B519-22CDF1850787}"/>
              </a:ext>
            </a:extLst>
          </p:cNvPr>
          <p:cNvSpPr>
            <a:spLocks noChangeShapeType="1"/>
          </p:cNvSpPr>
          <p:nvPr/>
        </p:nvSpPr>
        <p:spPr bwMode="auto">
          <a:xfrm>
            <a:off x="1257300" y="4686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pic>
        <p:nvPicPr>
          <p:cNvPr id="1106951" name="Picture 7">
            <a:extLst>
              <a:ext uri="{FF2B5EF4-FFF2-40B4-BE49-F238E27FC236}">
                <a16:creationId xmlns:a16="http://schemas.microsoft.com/office/drawing/2014/main" id="{716D2E95-A7E5-4DAE-8164-6E169F8DC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978" y="1522810"/>
            <a:ext cx="5128022" cy="24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B6DEF-F604-465B-8B8E-C039E0948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7150"/>
            <a:ext cx="6858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641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Line 2">
            <a:extLst>
              <a:ext uri="{FF2B5EF4-FFF2-40B4-BE49-F238E27FC236}">
                <a16:creationId xmlns:a16="http://schemas.microsoft.com/office/drawing/2014/main" id="{7068DC6F-0132-4C9D-B04D-D32221F559FD}"/>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5" name="Line 3">
            <a:extLst>
              <a:ext uri="{FF2B5EF4-FFF2-40B4-BE49-F238E27FC236}">
                <a16:creationId xmlns:a16="http://schemas.microsoft.com/office/drawing/2014/main" id="{0E956985-D1EA-48B0-B5C2-08F4940A9E54}"/>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08996" name="Text Box 4">
            <a:extLst>
              <a:ext uri="{FF2B5EF4-FFF2-40B4-BE49-F238E27FC236}">
                <a16:creationId xmlns:a16="http://schemas.microsoft.com/office/drawing/2014/main" id="{0FF486E5-E60A-4211-B75A-E57E9164C204}"/>
              </a:ext>
            </a:extLst>
          </p:cNvPr>
          <p:cNvSpPr txBox="1">
            <a:spLocks noChangeArrowheads="1"/>
          </p:cNvSpPr>
          <p:nvPr/>
        </p:nvSpPr>
        <p:spPr bwMode="auto">
          <a:xfrm>
            <a:off x="1371600" y="285750"/>
            <a:ext cx="33890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fr-FR" altLang="en-US" sz="2400" b="1" kern="1200" dirty="0">
                <a:solidFill>
                  <a:srgbClr val="FF0066"/>
                </a:solidFill>
                <a:latin typeface="Times New Roman" panose="02020603050405020304" pitchFamily="18" charset="0"/>
                <a:ea typeface="+mn-ea"/>
                <a:cs typeface="+mn-cs"/>
              </a:rPr>
              <a:t>* </a:t>
            </a:r>
            <a:r>
              <a:rPr lang="en-US" altLang="en-US" sz="2400" b="1" i="1" kern="1200" dirty="0">
                <a:latin typeface="Times New Roman" panose="02020603050405020304" pitchFamily="18" charset="0"/>
                <a:ea typeface="+mn-ea"/>
                <a:cs typeface="+mn-cs"/>
              </a:rPr>
              <a:t>Distance vector routing</a:t>
            </a:r>
          </a:p>
        </p:txBody>
      </p:sp>
      <p:sp>
        <p:nvSpPr>
          <p:cNvPr id="1108997" name="Line 5">
            <a:extLst>
              <a:ext uri="{FF2B5EF4-FFF2-40B4-BE49-F238E27FC236}">
                <a16:creationId xmlns:a16="http://schemas.microsoft.com/office/drawing/2014/main" id="{02FC3D4F-37FF-4BFB-BCA4-BC6FB441EC86}"/>
              </a:ext>
            </a:extLst>
          </p:cNvPr>
          <p:cNvSpPr>
            <a:spLocks noChangeShapeType="1"/>
          </p:cNvSpPr>
          <p:nvPr/>
        </p:nvSpPr>
        <p:spPr bwMode="auto">
          <a:xfrm>
            <a:off x="1257300" y="4686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B43C11FC-7E88-4492-A2D5-1D39E16563B5}"/>
              </a:ext>
            </a:extLst>
          </p:cNvPr>
          <p:cNvSpPr/>
          <p:nvPr/>
        </p:nvSpPr>
        <p:spPr>
          <a:xfrm>
            <a:off x="1200150" y="742950"/>
            <a:ext cx="6743700" cy="3698577"/>
          </a:xfrm>
          <a:prstGeom prst="rect">
            <a:avLst/>
          </a:prstGeom>
        </p:spPr>
        <p:txBody>
          <a:bodyPr wrap="square">
            <a:spAutoFit/>
          </a:bodyPr>
          <a:lstStyle/>
          <a:p>
            <a:pPr algn="just" defTabSz="685800" eaLnBrk="0" fontAlgn="base" hangingPunct="0">
              <a:lnSpc>
                <a:spcPct val="107000"/>
              </a:lnSpc>
              <a:spcBef>
                <a:spcPct val="0"/>
              </a:spcBef>
              <a:spcAft>
                <a:spcPts val="600"/>
              </a:spcAft>
              <a:buClrTx/>
            </a:pPr>
            <a:r>
              <a:rPr lang="en-IN" sz="3000" kern="1200" baseline="-18000" dirty="0">
                <a:latin typeface="Times New Roman" panose="02020603050405020304" pitchFamily="18" charset="0"/>
                <a:ea typeface="Calibri" panose="020F0502020204030204" pitchFamily="34" charset="0"/>
                <a:cs typeface="Times New Roman" panose="02020603050405020304" pitchFamily="18" charset="0"/>
              </a:rPr>
              <a:t>Several routing algorithms, and the corresponding protocols, have been devised to find the best route among them; three have survived. In distance-vector routing, the first thing each node creates is its own least-cost tree with the rudimentary information it has about its immediate neighbours. The incomplete trees are exchanged between immediate neighbours to make the trees more and more complete and to represent the whole internet. In other words, in distance-vector routing, a router continuously tells all of its neighbours what it knows about the whole internet. The protocol that implements distance-vector routing is called Routing Information Protocol (RIP).</a:t>
            </a:r>
            <a:endParaRPr lang="en-IN" sz="3000" kern="1200" baseline="-1800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Line 2">
            <a:extLst>
              <a:ext uri="{FF2B5EF4-FFF2-40B4-BE49-F238E27FC236}">
                <a16:creationId xmlns:a16="http://schemas.microsoft.com/office/drawing/2014/main" id="{DE09C56F-9AD9-41DF-8324-4BE82B4CD819}"/>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23331" name="Line 3">
            <a:extLst>
              <a:ext uri="{FF2B5EF4-FFF2-40B4-BE49-F238E27FC236}">
                <a16:creationId xmlns:a16="http://schemas.microsoft.com/office/drawing/2014/main" id="{D084AA09-B351-46DC-B475-A28FC496A763}"/>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23332" name="Text Box 4">
            <a:extLst>
              <a:ext uri="{FF2B5EF4-FFF2-40B4-BE49-F238E27FC236}">
                <a16:creationId xmlns:a16="http://schemas.microsoft.com/office/drawing/2014/main" id="{91055A60-FCDA-41B8-8BFD-06069B823B5C}"/>
              </a:ext>
            </a:extLst>
          </p:cNvPr>
          <p:cNvSpPr txBox="1">
            <a:spLocks noChangeArrowheads="1"/>
          </p:cNvSpPr>
          <p:nvPr/>
        </p:nvSpPr>
        <p:spPr bwMode="auto">
          <a:xfrm>
            <a:off x="1406529" y="285750"/>
            <a:ext cx="26308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fr-FR" altLang="en-US" sz="2400" b="1" kern="1200" dirty="0">
                <a:solidFill>
                  <a:srgbClr val="FF0066"/>
                </a:solidFill>
                <a:latin typeface="Times New Roman" panose="02020603050405020304" pitchFamily="18" charset="0"/>
                <a:ea typeface="+mn-ea"/>
                <a:cs typeface="+mn-cs"/>
              </a:rPr>
              <a:t>* </a:t>
            </a:r>
            <a:r>
              <a:rPr lang="en-US" altLang="en-US" sz="2400" b="1" i="1" kern="1200" dirty="0">
                <a:latin typeface="Times New Roman" panose="02020603050405020304" pitchFamily="18" charset="0"/>
                <a:ea typeface="+mn-ea"/>
                <a:cs typeface="+mn-cs"/>
              </a:rPr>
              <a:t>Link</a:t>
            </a:r>
            <a:r>
              <a:rPr lang="en-US" altLang="en-US" sz="1500" b="1" i="1" kern="1200" dirty="0">
                <a:latin typeface="Times New Roman" panose="02020603050405020304" pitchFamily="18" charset="0"/>
                <a:ea typeface="+mn-ea"/>
                <a:cs typeface="+mn-cs"/>
              </a:rPr>
              <a:t> </a:t>
            </a:r>
            <a:r>
              <a:rPr lang="en-US" altLang="en-US" sz="2400" b="1" i="1" kern="1200" dirty="0">
                <a:latin typeface="Times New Roman" panose="02020603050405020304" pitchFamily="18" charset="0"/>
                <a:ea typeface="+mn-ea"/>
                <a:cs typeface="+mn-cs"/>
              </a:rPr>
              <a:t>state</a:t>
            </a:r>
            <a:r>
              <a:rPr lang="en-US" altLang="en-US" sz="1500" b="1" i="1" kern="1200" dirty="0">
                <a:latin typeface="Times New Roman" panose="02020603050405020304" pitchFamily="18" charset="0"/>
                <a:ea typeface="+mn-ea"/>
                <a:cs typeface="+mn-cs"/>
              </a:rPr>
              <a:t> </a:t>
            </a:r>
            <a:r>
              <a:rPr lang="en-US" altLang="en-US" sz="2400" b="1" i="1" kern="1200" dirty="0">
                <a:latin typeface="Times New Roman" panose="02020603050405020304" pitchFamily="18" charset="0"/>
                <a:ea typeface="+mn-ea"/>
                <a:cs typeface="+mn-cs"/>
              </a:rPr>
              <a:t>routing</a:t>
            </a:r>
          </a:p>
        </p:txBody>
      </p:sp>
      <p:sp>
        <p:nvSpPr>
          <p:cNvPr id="1123333" name="Line 5">
            <a:extLst>
              <a:ext uri="{FF2B5EF4-FFF2-40B4-BE49-F238E27FC236}">
                <a16:creationId xmlns:a16="http://schemas.microsoft.com/office/drawing/2014/main" id="{8E116CF3-4210-4E4A-A362-5FFBDD2D80B8}"/>
              </a:ext>
            </a:extLst>
          </p:cNvPr>
          <p:cNvSpPr>
            <a:spLocks noChangeShapeType="1"/>
          </p:cNvSpPr>
          <p:nvPr/>
        </p:nvSpPr>
        <p:spPr bwMode="auto">
          <a:xfrm>
            <a:off x="1257300" y="4686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CD41E4D8-E73B-4EF1-BDCA-8744801D621F}"/>
              </a:ext>
            </a:extLst>
          </p:cNvPr>
          <p:cNvSpPr/>
          <p:nvPr/>
        </p:nvSpPr>
        <p:spPr>
          <a:xfrm>
            <a:off x="1257300" y="742950"/>
            <a:ext cx="6572250" cy="3692614"/>
          </a:xfrm>
          <a:prstGeom prst="rect">
            <a:avLst/>
          </a:prstGeom>
        </p:spPr>
        <p:txBody>
          <a:bodyPr wrap="square">
            <a:spAutoFit/>
          </a:bodyPr>
          <a:lstStyle/>
          <a:p>
            <a:pPr algn="just" defTabSz="685800" eaLnBrk="0" fontAlgn="base" hangingPunct="0">
              <a:lnSpc>
                <a:spcPct val="107000"/>
              </a:lnSpc>
              <a:spcBef>
                <a:spcPct val="0"/>
              </a:spcBef>
              <a:spcAft>
                <a:spcPts val="600"/>
              </a:spcAft>
              <a:buClrTx/>
            </a:pPr>
            <a:r>
              <a:rPr lang="en-IN" sz="3000" kern="1200" baseline="-18000" dirty="0">
                <a:latin typeface="Times New Roman" panose="02020603050405020304" pitchFamily="18" charset="0"/>
                <a:ea typeface="+mn-ea"/>
                <a:cs typeface="Times New Roman" panose="02020603050405020304" pitchFamily="18" charset="0"/>
              </a:rPr>
              <a:t>Another routing algorithm that has been used in the Internet is link-state routing. This method uses the term link-state to define the characteristic of a link (an edge) that represents a network in the internet. In this algorithm the cost associated with an edge defines the state of the link. In this algorithm, all routers flood the internet, with information related to their link states. When every router has the complete picture of the states, a link-state database can be created. The least-cost tree for each router and the corresponding forwarding table can be made from the link-state database. A protocol that implements link-state routing is called Open Shortest Path First (OSPF).</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Line 2">
            <a:extLst>
              <a:ext uri="{FF2B5EF4-FFF2-40B4-BE49-F238E27FC236}">
                <a16:creationId xmlns:a16="http://schemas.microsoft.com/office/drawing/2014/main" id="{DE09C56F-9AD9-41DF-8324-4BE82B4CD819}"/>
              </a:ext>
            </a:extLst>
          </p:cNvPr>
          <p:cNvSpPr>
            <a:spLocks noChangeShapeType="1"/>
          </p:cNvSpPr>
          <p:nvPr/>
        </p:nvSpPr>
        <p:spPr bwMode="auto">
          <a:xfrm>
            <a:off x="1257300" y="114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23331" name="Line 3">
            <a:extLst>
              <a:ext uri="{FF2B5EF4-FFF2-40B4-BE49-F238E27FC236}">
                <a16:creationId xmlns:a16="http://schemas.microsoft.com/office/drawing/2014/main" id="{D084AA09-B351-46DC-B475-A28FC496A763}"/>
              </a:ext>
            </a:extLst>
          </p:cNvPr>
          <p:cNvSpPr>
            <a:spLocks noChangeShapeType="1"/>
          </p:cNvSpPr>
          <p:nvPr/>
        </p:nvSpPr>
        <p:spPr bwMode="auto">
          <a:xfrm>
            <a:off x="1257300" y="742950"/>
            <a:ext cx="657225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23332" name="Text Box 4">
            <a:extLst>
              <a:ext uri="{FF2B5EF4-FFF2-40B4-BE49-F238E27FC236}">
                <a16:creationId xmlns:a16="http://schemas.microsoft.com/office/drawing/2014/main" id="{91055A60-FCDA-41B8-8BFD-06069B823B5C}"/>
              </a:ext>
            </a:extLst>
          </p:cNvPr>
          <p:cNvSpPr txBox="1">
            <a:spLocks noChangeArrowheads="1"/>
          </p:cNvSpPr>
          <p:nvPr/>
        </p:nvSpPr>
        <p:spPr bwMode="auto">
          <a:xfrm>
            <a:off x="1406529" y="285750"/>
            <a:ext cx="26709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IN" sz="2400" b="1" i="1" kern="1200" dirty="0">
                <a:latin typeface="Times New Roman" panose="02020603050405020304" pitchFamily="18" charset="0"/>
                <a:ea typeface="+mn-ea"/>
                <a:cs typeface="+mn-cs"/>
              </a:rPr>
              <a:t>Path-vector routing</a:t>
            </a:r>
            <a:endParaRPr lang="en-US" altLang="en-US" sz="2400" b="1" i="1" kern="1200" dirty="0">
              <a:latin typeface="Times New Roman" panose="02020603050405020304" pitchFamily="18" charset="0"/>
              <a:ea typeface="+mn-ea"/>
              <a:cs typeface="+mn-cs"/>
            </a:endParaRPr>
          </a:p>
        </p:txBody>
      </p:sp>
      <p:sp>
        <p:nvSpPr>
          <p:cNvPr id="1123333" name="Line 5">
            <a:extLst>
              <a:ext uri="{FF2B5EF4-FFF2-40B4-BE49-F238E27FC236}">
                <a16:creationId xmlns:a16="http://schemas.microsoft.com/office/drawing/2014/main" id="{8E116CF3-4210-4E4A-A362-5FFBDD2D80B8}"/>
              </a:ext>
            </a:extLst>
          </p:cNvPr>
          <p:cNvSpPr>
            <a:spLocks noChangeShapeType="1"/>
          </p:cNvSpPr>
          <p:nvPr/>
        </p:nvSpPr>
        <p:spPr bwMode="auto">
          <a:xfrm>
            <a:off x="1257300" y="46863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2" name="Rectangle 1">
            <a:extLst>
              <a:ext uri="{FF2B5EF4-FFF2-40B4-BE49-F238E27FC236}">
                <a16:creationId xmlns:a16="http://schemas.microsoft.com/office/drawing/2014/main" id="{CD41E4D8-E73B-4EF1-BDCA-8744801D621F}"/>
              </a:ext>
            </a:extLst>
          </p:cNvPr>
          <p:cNvSpPr/>
          <p:nvPr/>
        </p:nvSpPr>
        <p:spPr>
          <a:xfrm>
            <a:off x="1200150" y="742950"/>
            <a:ext cx="6743700" cy="2862322"/>
          </a:xfrm>
          <a:prstGeom prst="rect">
            <a:avLst/>
          </a:prstGeom>
        </p:spPr>
        <p:txBody>
          <a:bodyPr wrap="square">
            <a:spAutoFit/>
          </a:bodyPr>
          <a:lstStyle/>
          <a:p>
            <a:pPr algn="just" defTabSz="685800" eaLnBrk="0" fontAlgn="base" hangingPunct="0">
              <a:spcBef>
                <a:spcPct val="0"/>
              </a:spcBef>
              <a:spcAft>
                <a:spcPct val="0"/>
              </a:spcAft>
              <a:buClrTx/>
            </a:pPr>
            <a:r>
              <a:rPr lang="en-IN" sz="3000" kern="1200" baseline="-18000" dirty="0">
                <a:latin typeface="Times New Roman" panose="02020603050405020304" pitchFamily="18" charset="0"/>
                <a:ea typeface="+mn-ea"/>
                <a:cs typeface="Times New Roman" panose="02020603050405020304" pitchFamily="18" charset="0"/>
              </a:rPr>
              <a:t>Both link-state and distance-vector routing are based on the least-cost goal. However, there are instances where this goal is not the priority. Path-vector routing algorithms have been designed for this purpose. We can always insert policies in the forwarding table by preventing a packet from visiting a specific router. In path-vector routing, the best route from the source is the best path, the one that complies with the policy imposed. The protocol that implements path-vector routing is the Border Gateway Protocol (</a:t>
            </a:r>
            <a:r>
              <a:rPr lang="en-IN" sz="3000" kern="1200" baseline="-18000" dirty="0" err="1">
                <a:latin typeface="Times New Roman" panose="02020603050405020304" pitchFamily="18" charset="0"/>
                <a:ea typeface="+mn-ea"/>
                <a:cs typeface="Times New Roman" panose="02020603050405020304" pitchFamily="18" charset="0"/>
              </a:rPr>
              <a:t>BGP</a:t>
            </a:r>
            <a:r>
              <a:rPr lang="en-IN" sz="3000" kern="1200" baseline="-18000"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1112196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pare and contrast distance vector and link-state routing ...">
            <a:extLst>
              <a:ext uri="{FF2B5EF4-FFF2-40B4-BE49-F238E27FC236}">
                <a16:creationId xmlns:a16="http://schemas.microsoft.com/office/drawing/2014/main" id="{1BC70FBB-9AE4-4A8C-8CF4-CFEE2830D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0"/>
            <a:ext cx="70294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4993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0322" name="Rectangle 2">
            <a:extLst>
              <a:ext uri="{FF2B5EF4-FFF2-40B4-BE49-F238E27FC236}">
                <a16:creationId xmlns:a16="http://schemas.microsoft.com/office/drawing/2014/main" id="{C9AF8364-4210-46BF-B722-1E99DCB4649D}"/>
              </a:ext>
            </a:extLst>
          </p:cNvPr>
          <p:cNvSpPr>
            <a:spLocks noChangeArrowheads="1"/>
          </p:cNvSpPr>
          <p:nvPr/>
        </p:nvSpPr>
        <p:spPr bwMode="auto">
          <a:xfrm>
            <a:off x="1143000" y="0"/>
            <a:ext cx="6858000" cy="10287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pPr>
            <a:endParaRPr lang="en-US" altLang="en-US" sz="2400" b="1" kern="1200">
              <a:effectLst>
                <a:outerShdw blurRad="38100" dist="38100" dir="2700000" algn="tl">
                  <a:srgbClr val="FFFFFF"/>
                </a:outerShdw>
              </a:effectLst>
              <a:latin typeface="Times New Roman" panose="02020603050405020304" pitchFamily="18" charset="0"/>
              <a:ea typeface="+mn-ea"/>
              <a:cs typeface="+mn-cs"/>
            </a:endParaRPr>
          </a:p>
        </p:txBody>
      </p:sp>
      <p:sp>
        <p:nvSpPr>
          <p:cNvPr id="1080323" name="Text Box 3">
            <a:extLst>
              <a:ext uri="{FF2B5EF4-FFF2-40B4-BE49-F238E27FC236}">
                <a16:creationId xmlns:a16="http://schemas.microsoft.com/office/drawing/2014/main" id="{5F8AD726-62CC-4183-AAE1-D651D592401C}"/>
              </a:ext>
            </a:extLst>
          </p:cNvPr>
          <p:cNvSpPr txBox="1">
            <a:spLocks noChangeArrowheads="1"/>
          </p:cNvSpPr>
          <p:nvPr/>
        </p:nvSpPr>
        <p:spPr bwMode="auto">
          <a:xfrm>
            <a:off x="1314451" y="304800"/>
            <a:ext cx="5568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2400" b="1" kern="1200" dirty="0">
                <a:effectLst>
                  <a:outerShdw blurRad="38100" dist="38100" dir="2700000" algn="tl">
                    <a:srgbClr val="C0C0C0"/>
                  </a:outerShdw>
                </a:effectLst>
                <a:latin typeface="Times" panose="02020603050405020304" pitchFamily="18" charset="0"/>
                <a:ea typeface="+mn-ea"/>
                <a:cs typeface="+mn-cs"/>
              </a:rPr>
              <a:t>MULTICAST ROUTING PROTOCOLS</a:t>
            </a:r>
          </a:p>
        </p:txBody>
      </p:sp>
      <p:sp>
        <p:nvSpPr>
          <p:cNvPr id="1080324" name="Text Box 4">
            <a:extLst>
              <a:ext uri="{FF2B5EF4-FFF2-40B4-BE49-F238E27FC236}">
                <a16:creationId xmlns:a16="http://schemas.microsoft.com/office/drawing/2014/main" id="{A6A5AE83-0910-478A-8F5E-F32E3BACF8CD}"/>
              </a:ext>
            </a:extLst>
          </p:cNvPr>
          <p:cNvSpPr txBox="1">
            <a:spLocks noChangeArrowheads="1"/>
          </p:cNvSpPr>
          <p:nvPr/>
        </p:nvSpPr>
        <p:spPr bwMode="auto">
          <a:xfrm>
            <a:off x="7315201" y="4800600"/>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endParaRPr lang="en-US" altLang="en-US" sz="1350" b="1" kern="1200">
              <a:latin typeface="Times New Roman" panose="02020603050405020304" pitchFamily="18" charset="0"/>
              <a:ea typeface="+mn-ea"/>
              <a:cs typeface="+mn-cs"/>
            </a:endParaRPr>
          </a:p>
        </p:txBody>
      </p:sp>
      <p:sp>
        <p:nvSpPr>
          <p:cNvPr id="1080325" name="Rectangle 5">
            <a:extLst>
              <a:ext uri="{FF2B5EF4-FFF2-40B4-BE49-F238E27FC236}">
                <a16:creationId xmlns:a16="http://schemas.microsoft.com/office/drawing/2014/main" id="{3E1CBAB3-8D48-40ED-A212-B1BD76F57A20}"/>
              </a:ext>
            </a:extLst>
          </p:cNvPr>
          <p:cNvSpPr>
            <a:spLocks noChangeArrowheads="1"/>
          </p:cNvSpPr>
          <p:nvPr/>
        </p:nvSpPr>
        <p:spPr bwMode="auto">
          <a:xfrm>
            <a:off x="1371600" y="1161812"/>
            <a:ext cx="6172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defTabSz="685800" fontAlgn="base">
              <a:spcBef>
                <a:spcPct val="0"/>
              </a:spcBef>
              <a:spcAft>
                <a:spcPct val="0"/>
              </a:spcAft>
              <a:buClrTx/>
            </a:pPr>
            <a:r>
              <a:rPr lang="en-US" altLang="en-US" sz="2100" kern="1200" dirty="0">
                <a:effectLst>
                  <a:outerShdw blurRad="38100" dist="38100" dir="2700000" algn="tl">
                    <a:srgbClr val="C0C0C0"/>
                  </a:outerShdw>
                </a:effectLst>
                <a:latin typeface="Times New Roman" panose="02020603050405020304" pitchFamily="18" charset="0"/>
                <a:ea typeface="+mn-ea"/>
                <a:cs typeface="+mn-cs"/>
              </a:rPr>
              <a:t>Multicasting</a:t>
            </a:r>
          </a:p>
          <a:p>
            <a:pPr algn="just" defTabSz="685800" fontAlgn="base">
              <a:spcBef>
                <a:spcPct val="0"/>
              </a:spcBef>
              <a:spcAft>
                <a:spcPct val="0"/>
              </a:spcAft>
              <a:buClrTx/>
            </a:pPr>
            <a:r>
              <a:rPr lang="en-US" altLang="en-US" sz="2100" kern="1200" dirty="0">
                <a:effectLst>
                  <a:outerShdw blurRad="38100" dist="38100" dir="2700000" algn="tl">
                    <a:srgbClr val="C0C0C0"/>
                  </a:outerShdw>
                </a:effectLst>
                <a:latin typeface="Times New Roman" panose="02020603050405020304" pitchFamily="18" charset="0"/>
                <a:ea typeface="+mn-ea"/>
                <a:cs typeface="+mn-cs"/>
              </a:rPr>
              <a:t>Multicast routing protocols. </a:t>
            </a:r>
          </a:p>
        </p:txBody>
      </p:sp>
      <p:sp>
        <p:nvSpPr>
          <p:cNvPr id="1080326" name="Rectangle 6">
            <a:extLst>
              <a:ext uri="{FF2B5EF4-FFF2-40B4-BE49-F238E27FC236}">
                <a16:creationId xmlns:a16="http://schemas.microsoft.com/office/drawing/2014/main" id="{3FEF31DA-C798-4E77-A597-B90A25C6CEFD}"/>
              </a:ext>
            </a:extLst>
          </p:cNvPr>
          <p:cNvSpPr>
            <a:spLocks noChangeArrowheads="1"/>
          </p:cNvSpPr>
          <p:nvPr/>
        </p:nvSpPr>
        <p:spPr bwMode="auto">
          <a:xfrm>
            <a:off x="1314450" y="3500438"/>
            <a:ext cx="502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eaLnBrk="0" fontAlgn="base" hangingPunct="0">
              <a:spcBef>
                <a:spcPct val="0"/>
              </a:spcBef>
              <a:spcAft>
                <a:spcPct val="0"/>
              </a:spcAft>
              <a:buSzPct val="117000"/>
            </a:pPr>
            <a:r>
              <a:rPr lang="en-US" altLang="en-US" sz="1800" b="1" kern="1200">
                <a:solidFill>
                  <a:srgbClr val="0033CC"/>
                </a:solidFill>
                <a:latin typeface="Times New Roman" panose="02020603050405020304" pitchFamily="18" charset="0"/>
                <a:ea typeface="+mn-ea"/>
                <a:cs typeface="+mn-cs"/>
              </a:rPr>
              <a:t>Unicast, Multicast, and Broadcast</a:t>
            </a:r>
            <a:br>
              <a:rPr lang="fr-FR" altLang="en-US" sz="1800" b="1" kern="1200">
                <a:solidFill>
                  <a:srgbClr val="0033CC"/>
                </a:solidFill>
                <a:latin typeface="Times New Roman" panose="02020603050405020304" pitchFamily="18" charset="0"/>
                <a:ea typeface="+mn-ea"/>
                <a:cs typeface="+mn-cs"/>
              </a:rPr>
            </a:br>
            <a:r>
              <a:rPr lang="fr-FR" altLang="en-US" sz="1800" b="1" kern="1200">
                <a:solidFill>
                  <a:srgbClr val="0033CC"/>
                </a:solidFill>
                <a:latin typeface="Times New Roman" panose="02020603050405020304" pitchFamily="18" charset="0"/>
                <a:ea typeface="+mn-ea"/>
                <a:cs typeface="+mn-cs"/>
              </a:rPr>
              <a:t>Applications</a:t>
            </a:r>
          </a:p>
          <a:p>
            <a:pPr defTabSz="685800" eaLnBrk="0" fontAlgn="base" hangingPunct="0">
              <a:spcBef>
                <a:spcPct val="0"/>
              </a:spcBef>
              <a:spcAft>
                <a:spcPct val="0"/>
              </a:spcAft>
              <a:buSzPct val="117000"/>
            </a:pPr>
            <a:r>
              <a:rPr lang="en-US" altLang="en-US" sz="1800" b="1" kern="1200">
                <a:solidFill>
                  <a:srgbClr val="0033CC"/>
                </a:solidFill>
                <a:latin typeface="Times New Roman" panose="02020603050405020304" pitchFamily="18" charset="0"/>
                <a:ea typeface="+mn-ea"/>
                <a:cs typeface="+mn-cs"/>
              </a:rPr>
              <a:t>Multicast Routing</a:t>
            </a:r>
          </a:p>
          <a:p>
            <a:pPr defTabSz="685800" eaLnBrk="0" fontAlgn="base" hangingPunct="0">
              <a:spcBef>
                <a:spcPct val="0"/>
              </a:spcBef>
              <a:spcAft>
                <a:spcPct val="0"/>
              </a:spcAft>
              <a:buSzPct val="117000"/>
            </a:pPr>
            <a:r>
              <a:rPr lang="en-US" altLang="en-US" sz="1800" b="1" kern="1200">
                <a:solidFill>
                  <a:srgbClr val="0033CC"/>
                </a:solidFill>
                <a:latin typeface="Times New Roman" panose="02020603050405020304" pitchFamily="18" charset="0"/>
                <a:ea typeface="+mn-ea"/>
                <a:cs typeface="+mn-cs"/>
              </a:rPr>
              <a:t>Routing Protocols</a:t>
            </a:r>
          </a:p>
        </p:txBody>
      </p:sp>
      <p:sp>
        <p:nvSpPr>
          <p:cNvPr id="1080327" name="Text Box 7">
            <a:extLst>
              <a:ext uri="{FF2B5EF4-FFF2-40B4-BE49-F238E27FC236}">
                <a16:creationId xmlns:a16="http://schemas.microsoft.com/office/drawing/2014/main" id="{60F3005E-7E68-412B-8F14-DB0BA61D9DF6}"/>
              </a:ext>
            </a:extLst>
          </p:cNvPr>
          <p:cNvSpPr txBox="1">
            <a:spLocks noChangeArrowheads="1"/>
          </p:cNvSpPr>
          <p:nvPr/>
        </p:nvSpPr>
        <p:spPr bwMode="auto">
          <a:xfrm>
            <a:off x="1293736" y="3143250"/>
            <a:ext cx="370736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685800" eaLnBrk="0" fontAlgn="base" hangingPunct="0">
              <a:spcBef>
                <a:spcPct val="0"/>
              </a:spcBef>
              <a:spcAft>
                <a:spcPct val="0"/>
              </a:spcAft>
              <a:buClrTx/>
            </a:pPr>
            <a:r>
              <a:rPr lang="en-US" altLang="en-US" sz="2100" b="1" i="1" u="sng" kern="1200">
                <a:solidFill>
                  <a:srgbClr val="FF0000"/>
                </a:solidFill>
                <a:effectLst>
                  <a:outerShdw blurRad="38100" dist="38100" dir="2700000" algn="tl">
                    <a:srgbClr val="C0C0C0"/>
                  </a:outerShdw>
                </a:effectLst>
                <a:latin typeface="Times New Roman" panose="02020603050405020304" pitchFamily="18" charset="0"/>
                <a:ea typeface="+mn-ea"/>
                <a:cs typeface="+mn-cs"/>
              </a:rPr>
              <a:t>Topics discussed in this section: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Line 2">
            <a:extLst>
              <a:ext uri="{FF2B5EF4-FFF2-40B4-BE49-F238E27FC236}">
                <a16:creationId xmlns:a16="http://schemas.microsoft.com/office/drawing/2014/main" id="{EAD4E453-1FD8-4AE3-807E-8C9A2E673213}"/>
              </a:ext>
            </a:extLst>
          </p:cNvPr>
          <p:cNvSpPr>
            <a:spLocks noChangeShapeType="1"/>
          </p:cNvSpPr>
          <p:nvPr/>
        </p:nvSpPr>
        <p:spPr bwMode="auto">
          <a:xfrm>
            <a:off x="1257300" y="11430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sp>
        <p:nvSpPr>
          <p:cNvPr id="1147908" name="Text Box 4">
            <a:extLst>
              <a:ext uri="{FF2B5EF4-FFF2-40B4-BE49-F238E27FC236}">
                <a16:creationId xmlns:a16="http://schemas.microsoft.com/office/drawing/2014/main" id="{69A0E546-2584-4BF3-9C68-C21C490B3B95}"/>
              </a:ext>
            </a:extLst>
          </p:cNvPr>
          <p:cNvSpPr txBox="1">
            <a:spLocks noChangeArrowheads="1"/>
          </p:cNvSpPr>
          <p:nvPr/>
        </p:nvSpPr>
        <p:spPr bwMode="auto">
          <a:xfrm>
            <a:off x="1371600" y="99968"/>
            <a:ext cx="15696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eaLnBrk="0" fontAlgn="base" hangingPunct="0">
              <a:spcBef>
                <a:spcPct val="0"/>
              </a:spcBef>
              <a:spcAft>
                <a:spcPct val="0"/>
              </a:spcAft>
              <a:buClrTx/>
            </a:pPr>
            <a:r>
              <a:rPr lang="en-US" altLang="en-US" sz="2400" b="1" i="1" kern="1200" dirty="0">
                <a:latin typeface="Times New Roman" panose="02020603050405020304" pitchFamily="18" charset="0"/>
                <a:ea typeface="+mn-ea"/>
                <a:cs typeface="+mn-cs"/>
              </a:rPr>
              <a:t>Unicasting</a:t>
            </a:r>
          </a:p>
        </p:txBody>
      </p:sp>
      <p:sp>
        <p:nvSpPr>
          <p:cNvPr id="1147909" name="Line 5">
            <a:extLst>
              <a:ext uri="{FF2B5EF4-FFF2-40B4-BE49-F238E27FC236}">
                <a16:creationId xmlns:a16="http://schemas.microsoft.com/office/drawing/2014/main" id="{8A7D2920-EFEB-4A22-BC9A-6EB7EADAB5B2}"/>
              </a:ext>
            </a:extLst>
          </p:cNvPr>
          <p:cNvSpPr>
            <a:spLocks noChangeShapeType="1"/>
          </p:cNvSpPr>
          <p:nvPr/>
        </p:nvSpPr>
        <p:spPr bwMode="auto">
          <a:xfrm>
            <a:off x="1257300" y="3200400"/>
            <a:ext cx="657225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eaLnBrk="0" fontAlgn="base" hangingPunct="0">
              <a:spcBef>
                <a:spcPct val="0"/>
              </a:spcBef>
              <a:spcAft>
                <a:spcPct val="0"/>
              </a:spcAft>
              <a:buClrTx/>
            </a:pPr>
            <a:endParaRPr lang="en-US" sz="2400" b="1" kern="1200" baseline="-18000">
              <a:latin typeface="Arial" panose="020B0604020202020204" pitchFamily="34" charset="0"/>
              <a:ea typeface="+mn-ea"/>
              <a:cs typeface="+mn-cs"/>
            </a:endParaRPr>
          </a:p>
        </p:txBody>
      </p:sp>
      <p:pic>
        <p:nvPicPr>
          <p:cNvPr id="1147910" name="Picture 6">
            <a:extLst>
              <a:ext uri="{FF2B5EF4-FFF2-40B4-BE49-F238E27FC236}">
                <a16:creationId xmlns:a16="http://schemas.microsoft.com/office/drawing/2014/main" id="{0478219E-1243-4978-BF7C-01718E4C5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741" y="1257301"/>
            <a:ext cx="5409009" cy="179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01927CAD-E594-44BC-95EC-56D5F0008606}"/>
              </a:ext>
            </a:extLst>
          </p:cNvPr>
          <p:cNvSpPr/>
          <p:nvPr/>
        </p:nvSpPr>
        <p:spPr>
          <a:xfrm>
            <a:off x="1285875" y="3623355"/>
            <a:ext cx="6572250" cy="830997"/>
          </a:xfrm>
          <a:prstGeom prst="rect">
            <a:avLst/>
          </a:prstGeom>
        </p:spPr>
        <p:txBody>
          <a:bodyPr wrap="square">
            <a:spAutoFit/>
          </a:bodyPr>
          <a:lstStyle/>
          <a:p>
            <a:pPr algn="ctr" defTabSz="685800" eaLnBrk="0" fontAlgn="base" hangingPunct="0">
              <a:spcBef>
                <a:spcPct val="0"/>
              </a:spcBef>
              <a:spcAft>
                <a:spcPct val="0"/>
              </a:spcAft>
              <a:buClrTx/>
            </a:pPr>
            <a:r>
              <a:rPr lang="en-US" altLang="en-US" sz="2400" kern="1200" dirty="0">
                <a:latin typeface="Arial" panose="020B0604020202020204" pitchFamily="34" charset="0"/>
                <a:ea typeface="+mn-ea"/>
                <a:cs typeface="+mn-cs"/>
              </a:rPr>
              <a:t>In unicasting, the router forwards the received packet through only one of its interfaces.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6927</Words>
  <Application>Microsoft Office PowerPoint</Application>
  <PresentationFormat>On-screen Show (16:9)</PresentationFormat>
  <Paragraphs>720</Paragraphs>
  <Slides>241</Slides>
  <Notes>236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241</vt:i4>
      </vt:variant>
    </vt:vector>
  </HeadingPairs>
  <TitlesOfParts>
    <vt:vector size="259" baseType="lpstr">
      <vt:lpstr>Times New Roman</vt:lpstr>
      <vt:lpstr>Wingdings</vt:lpstr>
      <vt:lpstr>Tahoma</vt:lpstr>
      <vt:lpstr>Comic Sans MS</vt:lpstr>
      <vt:lpstr>Libre Baskerville</vt:lpstr>
      <vt:lpstr>Times</vt:lpstr>
      <vt:lpstr>Constantia</vt:lpstr>
      <vt:lpstr>Libre Franklin</vt:lpstr>
      <vt:lpstr>Arial</vt:lpstr>
      <vt:lpstr>Symbol</vt:lpstr>
      <vt:lpstr>Noto Sans Symbols</vt:lpstr>
      <vt:lpstr>Calibri</vt:lpstr>
      <vt:lpstr>McGrawHill-Italic</vt:lpstr>
      <vt:lpstr>Simple Light</vt:lpstr>
      <vt:lpstr>Blends</vt:lpstr>
      <vt:lpstr>5_Equity</vt:lpstr>
      <vt:lpstr>Equity</vt:lpstr>
      <vt:lpstr>1_Blends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kind of error is undetectable by the checksum?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the best……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Smitha Vinod</cp:lastModifiedBy>
  <cp:revision>4</cp:revision>
  <dcterms:modified xsi:type="dcterms:W3CDTF">2020-05-26T18:32:27Z</dcterms:modified>
</cp:coreProperties>
</file>